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60" r:id="rId2"/>
    <p:sldId id="262" r:id="rId3"/>
    <p:sldId id="261" r:id="rId4"/>
    <p:sldId id="263" r:id="rId5"/>
    <p:sldId id="267" r:id="rId6"/>
    <p:sldId id="265" r:id="rId7"/>
    <p:sldId id="268" r:id="rId8"/>
    <p:sldId id="277" r:id="rId9"/>
    <p:sldId id="269" r:id="rId10"/>
    <p:sldId id="270" r:id="rId11"/>
    <p:sldId id="271" r:id="rId12"/>
    <p:sldId id="272" r:id="rId13"/>
    <p:sldId id="274" r:id="rId14"/>
    <p:sldId id="266" r:id="rId15"/>
    <p:sldId id="279" r:id="rId16"/>
    <p:sldId id="275" r:id="rId17"/>
    <p:sldId id="276" r:id="rId18"/>
    <p:sldId id="278" r:id="rId19"/>
    <p:sldId id="259" r:id="rId2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336"/>
  </p:normalViewPr>
  <p:slideViewPr>
    <p:cSldViewPr snapToGrid="0">
      <p:cViewPr varScale="1">
        <p:scale>
          <a:sx n="75" d="100"/>
          <a:sy n="75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A7E5CD-E77F-4AEC-AB67-733AB0ED3771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B363894-DF66-4C9B-A986-DF14F1EB0BC6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  <a:effectLst>
          <a:innerShdw blurRad="63500" dist="50800" dir="16200000">
            <a:prstClr val="black">
              <a:alpha val="50000"/>
            </a:prstClr>
          </a:innerShdw>
          <a:softEdge rad="31750"/>
        </a:effectLst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s-ES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Permitirá identificar patrones y tendencias emergentes en el marco legal de la contabilidad social y ambiental.</a:t>
          </a:r>
          <a:endParaRPr lang="es-ES" dirty="0"/>
        </a:p>
      </dgm:t>
    </dgm:pt>
    <dgm:pt modelId="{A2831C8D-AF53-4AB2-97DB-AA5FA1003BF8}" type="parTrans" cxnId="{B905B212-B63F-403A-B393-C40880BB611B}">
      <dgm:prSet/>
      <dgm:spPr/>
      <dgm:t>
        <a:bodyPr/>
        <a:lstStyle/>
        <a:p>
          <a:endParaRPr lang="es-ES"/>
        </a:p>
      </dgm:t>
    </dgm:pt>
    <dgm:pt modelId="{4FFB56F3-E7B3-4B07-BB42-79D86923AFC3}" type="sibTrans" cxnId="{B905B212-B63F-403A-B393-C40880BB611B}">
      <dgm:prSet/>
      <dgm:spPr/>
      <dgm:t>
        <a:bodyPr/>
        <a:lstStyle/>
        <a:p>
          <a:endParaRPr lang="es-ES"/>
        </a:p>
      </dgm:t>
    </dgm:pt>
    <dgm:pt modelId="{F0ECA782-9273-4C35-9AA4-DCD359A2A29C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S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Proporcionará una base sólida para comprender el estado actual del marco legal en contabilidad social y ambiental en América Latina.</a:t>
          </a:r>
          <a:r>
            <a:rPr lang="es-ES" b="0" i="0" dirty="0" smtClean="0"/>
            <a:t> </a:t>
          </a:r>
          <a:endParaRPr lang="es-ES" dirty="0"/>
        </a:p>
      </dgm:t>
    </dgm:pt>
    <dgm:pt modelId="{47B8BAF0-70FB-4AB3-A81F-C51DCC1B2959}" type="parTrans" cxnId="{40C607F8-BA31-42AB-B1B2-4A35EC4B7E3B}">
      <dgm:prSet/>
      <dgm:spPr/>
      <dgm:t>
        <a:bodyPr/>
        <a:lstStyle/>
        <a:p>
          <a:endParaRPr lang="es-ES"/>
        </a:p>
      </dgm:t>
    </dgm:pt>
    <dgm:pt modelId="{0C1CACD6-4AFB-4842-BC4A-D54325BFEB03}" type="sibTrans" cxnId="{40C607F8-BA31-42AB-B1B2-4A35EC4B7E3B}">
      <dgm:prSet/>
      <dgm:spPr/>
      <dgm:t>
        <a:bodyPr/>
        <a:lstStyle/>
        <a:p>
          <a:endParaRPr lang="es-ES"/>
        </a:p>
      </dgm:t>
    </dgm:pt>
    <dgm:pt modelId="{3A8EF82D-A49D-44F6-B264-961195BC76D1}" type="pres">
      <dgm:prSet presAssocID="{70A7E5CD-E77F-4AEC-AB67-733AB0ED377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5E153BE-19E0-4A15-B08F-659B0339F959}" type="pres">
      <dgm:prSet presAssocID="{4B363894-DF66-4C9B-A986-DF14F1EB0BC6}" presName="node" presStyleLbl="node1" presStyleIdx="0" presStyleCnt="2" custLinFactNeighborX="1004" custLinFactNeighborY="3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D32409-B1C6-4F46-829C-B5CC44E217BC}" type="pres">
      <dgm:prSet presAssocID="{4FFB56F3-E7B3-4B07-BB42-79D86923AFC3}" presName="sibTrans" presStyleCnt="0"/>
      <dgm:spPr/>
    </dgm:pt>
    <dgm:pt modelId="{09FC45D7-066A-412F-9322-BA449620F712}" type="pres">
      <dgm:prSet presAssocID="{F0ECA782-9273-4C35-9AA4-DCD359A2A29C}" presName="node" presStyleLbl="node1" presStyleIdx="1" presStyleCnt="2" custLinFactNeighborX="-220" custLinFactNeighborY="3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905B212-B63F-403A-B393-C40880BB611B}" srcId="{70A7E5CD-E77F-4AEC-AB67-733AB0ED3771}" destId="{4B363894-DF66-4C9B-A986-DF14F1EB0BC6}" srcOrd="0" destOrd="0" parTransId="{A2831C8D-AF53-4AB2-97DB-AA5FA1003BF8}" sibTransId="{4FFB56F3-E7B3-4B07-BB42-79D86923AFC3}"/>
    <dgm:cxn modelId="{40C607F8-BA31-42AB-B1B2-4A35EC4B7E3B}" srcId="{70A7E5CD-E77F-4AEC-AB67-733AB0ED3771}" destId="{F0ECA782-9273-4C35-9AA4-DCD359A2A29C}" srcOrd="1" destOrd="0" parTransId="{47B8BAF0-70FB-4AB3-A81F-C51DCC1B2959}" sibTransId="{0C1CACD6-4AFB-4842-BC4A-D54325BFEB03}"/>
    <dgm:cxn modelId="{6E7F551A-97A7-4933-BBAC-BC0F42FA5E6E}" type="presOf" srcId="{F0ECA782-9273-4C35-9AA4-DCD359A2A29C}" destId="{09FC45D7-066A-412F-9322-BA449620F712}" srcOrd="0" destOrd="0" presId="urn:microsoft.com/office/officeart/2005/8/layout/default"/>
    <dgm:cxn modelId="{476725FC-F189-479B-A5B2-93A228EA0528}" type="presOf" srcId="{4B363894-DF66-4C9B-A986-DF14F1EB0BC6}" destId="{35E153BE-19E0-4A15-B08F-659B0339F959}" srcOrd="0" destOrd="0" presId="urn:microsoft.com/office/officeart/2005/8/layout/default"/>
    <dgm:cxn modelId="{71FFFBE9-D8B1-48F4-8406-7A7DAFAB26F5}" type="presOf" srcId="{70A7E5CD-E77F-4AEC-AB67-733AB0ED3771}" destId="{3A8EF82D-A49D-44F6-B264-961195BC76D1}" srcOrd="0" destOrd="0" presId="urn:microsoft.com/office/officeart/2005/8/layout/default"/>
    <dgm:cxn modelId="{F9E270FA-70BB-44CE-8382-A4070A39A634}" type="presParOf" srcId="{3A8EF82D-A49D-44F6-B264-961195BC76D1}" destId="{35E153BE-19E0-4A15-B08F-659B0339F959}" srcOrd="0" destOrd="0" presId="urn:microsoft.com/office/officeart/2005/8/layout/default"/>
    <dgm:cxn modelId="{730B8648-07E6-490D-B9B5-9E340A56912B}" type="presParOf" srcId="{3A8EF82D-A49D-44F6-B264-961195BC76D1}" destId="{F9D32409-B1C6-4F46-829C-B5CC44E217BC}" srcOrd="1" destOrd="0" presId="urn:microsoft.com/office/officeart/2005/8/layout/default"/>
    <dgm:cxn modelId="{4416F06B-AD54-43C4-B851-9CA8D7289F87}" type="presParOf" srcId="{3A8EF82D-A49D-44F6-B264-961195BC76D1}" destId="{09FC45D7-066A-412F-9322-BA449620F712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153BE-19E0-4A15-B08F-659B0339F959}">
      <dsp:nvSpPr>
        <dsp:cNvPr id="0" name=""/>
        <dsp:cNvSpPr/>
      </dsp:nvSpPr>
      <dsp:spPr>
        <a:xfrm>
          <a:off x="26793" y="751787"/>
          <a:ext cx="2602259" cy="1561355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>
          <a:innerShdw blurRad="63500" dist="50800" dir="16200000">
            <a:prstClr val="black">
              <a:alpha val="50000"/>
            </a:prstClr>
          </a:innerShdw>
          <a:softEdge rad="31750"/>
        </a:effectLst>
        <a:scene3d>
          <a:camera prst="orthographicFront"/>
          <a:lightRig rig="flat" dir="t"/>
        </a:scene3d>
        <a:sp3d>
          <a:bevelT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Permitirá identificar patrones y tendencias emergentes en el marco legal de la contabilidad social y ambiental.</a:t>
          </a:r>
          <a:endParaRPr lang="es-ES" sz="1800" kern="1200" dirty="0"/>
        </a:p>
      </dsp:txBody>
      <dsp:txXfrm>
        <a:off x="26793" y="751787"/>
        <a:ext cx="2602259" cy="1561355"/>
      </dsp:txXfrm>
    </dsp:sp>
    <dsp:sp modelId="{09FC45D7-066A-412F-9322-BA449620F712}">
      <dsp:nvSpPr>
        <dsp:cNvPr id="0" name=""/>
        <dsp:cNvSpPr/>
      </dsp:nvSpPr>
      <dsp:spPr>
        <a:xfrm>
          <a:off x="2857428" y="751787"/>
          <a:ext cx="2602259" cy="1561355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Proporcionará una base sólida para comprender el estado actual del marco legal en contabilidad social y ambiental en América Latina.</a:t>
          </a:r>
          <a:r>
            <a:rPr lang="es-ES" sz="1800" b="0" i="0" kern="1200" dirty="0" smtClean="0"/>
            <a:t> </a:t>
          </a:r>
          <a:endParaRPr lang="es-ES" sz="1800" kern="1200" dirty="0"/>
        </a:p>
      </dsp:txBody>
      <dsp:txXfrm>
        <a:off x="2857428" y="751787"/>
        <a:ext cx="2602259" cy="1561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7DB2D-1ADF-AD40-A7EB-E569FBD590C4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BDA26-279D-AB41-B7C9-C167F1A24F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10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BDA26-279D-AB41-B7C9-C167F1A24F25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9284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d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2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des_Texto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1DEE1A-38B2-FAD5-8A26-26D67EE745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7373" y="1007953"/>
            <a:ext cx="9120403" cy="688284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solidFill>
                  <a:srgbClr val="0551A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B5779F-0361-5ED2-D406-B6A7F1507CA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14304" y="1831510"/>
            <a:ext cx="9167614" cy="33615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Texto</a:t>
            </a:r>
          </a:p>
        </p:txBody>
      </p:sp>
    </p:spTree>
    <p:extLst>
      <p:ext uri="{BB962C8B-B14F-4D97-AF65-F5344CB8AC3E}">
        <p14:creationId xmlns:p14="http://schemas.microsoft.com/office/powerpoint/2010/main" val="258239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des_texto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1DEE1A-38B2-FAD5-8A26-26D67EE745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5931" y="1338035"/>
            <a:ext cx="10278980" cy="85006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1">
                <a:solidFill>
                  <a:srgbClr val="0551A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B5779F-0361-5ED2-D406-B6A7F1507CA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5931" y="3293978"/>
            <a:ext cx="10236869" cy="24434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ES" dirty="0"/>
              <a:t>Texto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34060ED4-3DBD-5FA8-DEC9-41FCFE01C0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5931" y="2323821"/>
            <a:ext cx="10278980" cy="89205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ES" dirty="0"/>
              <a:t>Subtítulo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1678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8B6B99F-CC39-DD4D-AE30-BABC42298ACB}"/>
              </a:ext>
            </a:extLst>
          </p:cNvPr>
          <p:cNvSpPr txBox="1"/>
          <p:nvPr userDrawn="1"/>
        </p:nvSpPr>
        <p:spPr>
          <a:xfrm>
            <a:off x="3335328" y="2967335"/>
            <a:ext cx="5521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67454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75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1" r:id="rId2"/>
    <p:sldLayoutId id="2147483662" r:id="rId3"/>
    <p:sldLayoutId id="214748368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cs.google.com/spreadsheets/d/14GdRDA7NG1Pf44P2L6SkzYpDRUL7ytn3/edit?usp=drive_link&amp;ouid=118182771856088798706&amp;rtpof=true&amp;sd=tru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1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2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0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867;p80">
            <a:extLst>
              <a:ext uri="{FF2B5EF4-FFF2-40B4-BE49-F238E27FC236}">
                <a16:creationId xmlns:a16="http://schemas.microsoft.com/office/drawing/2014/main" id="{605A76BD-D6FA-E9CA-9243-1B62D66FF2E1}"/>
              </a:ext>
            </a:extLst>
          </p:cNvPr>
          <p:cNvGrpSpPr/>
          <p:nvPr/>
        </p:nvGrpSpPr>
        <p:grpSpPr>
          <a:xfrm>
            <a:off x="1105843" y="1854924"/>
            <a:ext cx="7019257" cy="2942332"/>
            <a:chOff x="5021458" y="3114683"/>
            <a:chExt cx="1123413" cy="335445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" name="Google Shape;6876;p80">
              <a:hlinkClick r:id="rId2" action="ppaction://hlinksldjump"/>
              <a:extLst>
                <a:ext uri="{FF2B5EF4-FFF2-40B4-BE49-F238E27FC236}">
                  <a16:creationId xmlns:a16="http://schemas.microsoft.com/office/drawing/2014/main" id="{46DA7E34-8A35-E95F-F5D8-11602BBD60D0}"/>
                </a:ext>
              </a:extLst>
            </p:cNvPr>
            <p:cNvSpPr/>
            <p:nvPr/>
          </p:nvSpPr>
          <p:spPr>
            <a:xfrm>
              <a:off x="5021458" y="3184065"/>
              <a:ext cx="621262" cy="266063"/>
            </a:xfrm>
            <a:custGeom>
              <a:avLst/>
              <a:gdLst/>
              <a:ahLst/>
              <a:cxnLst/>
              <a:rect l="l" t="t" r="r" b="b"/>
              <a:pathLst>
                <a:path w="8759" h="4478" extrusionOk="0">
                  <a:moveTo>
                    <a:pt x="2123" y="0"/>
                  </a:moveTo>
                  <a:cubicBezTo>
                    <a:pt x="951" y="0"/>
                    <a:pt x="1" y="950"/>
                    <a:pt x="1" y="2122"/>
                  </a:cubicBezTo>
                  <a:lnTo>
                    <a:pt x="1" y="2356"/>
                  </a:lnTo>
                  <a:cubicBezTo>
                    <a:pt x="1" y="3528"/>
                    <a:pt x="951" y="4478"/>
                    <a:pt x="2123" y="4478"/>
                  </a:cubicBezTo>
                  <a:lnTo>
                    <a:pt x="8759" y="4478"/>
                  </a:lnTo>
                  <a:cubicBezTo>
                    <a:pt x="7702" y="3176"/>
                    <a:pt x="7694" y="1314"/>
                    <a:pt x="8739" y="2"/>
                  </a:cubicBezTo>
                  <a:lnTo>
                    <a:pt x="873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contourClr>
                <a:srgbClr val="FFFFFF"/>
              </a:contourClr>
            </a:sp3d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s-ES" sz="4000" b="1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  <a:latin typeface="Century Gothic" panose="020B0502020202020204" pitchFamily="34" charset="0"/>
                </a:rPr>
                <a:t>Ley 25612</a:t>
              </a:r>
            </a:p>
          </p:txBody>
        </p:sp>
        <p:sp>
          <p:nvSpPr>
            <p:cNvPr id="4" name="Google Shape;6878;p80">
              <a:extLst>
                <a:ext uri="{FF2B5EF4-FFF2-40B4-BE49-F238E27FC236}">
                  <a16:creationId xmlns:a16="http://schemas.microsoft.com/office/drawing/2014/main" id="{BE82FF59-3D9B-EF6F-93FE-5AEA986B87A3}"/>
                </a:ext>
              </a:extLst>
            </p:cNvPr>
            <p:cNvSpPr/>
            <p:nvPr/>
          </p:nvSpPr>
          <p:spPr>
            <a:xfrm>
              <a:off x="6103938" y="3114683"/>
              <a:ext cx="40933" cy="7549"/>
            </a:xfrm>
            <a:custGeom>
              <a:avLst/>
              <a:gdLst/>
              <a:ahLst/>
              <a:cxnLst/>
              <a:rect l="l" t="t" r="r" b="b"/>
              <a:pathLst>
                <a:path w="976" h="180" extrusionOk="0">
                  <a:moveTo>
                    <a:pt x="1" y="1"/>
                  </a:moveTo>
                  <a:lnTo>
                    <a:pt x="1" y="1"/>
                  </a:lnTo>
                  <a:cubicBezTo>
                    <a:pt x="279" y="119"/>
                    <a:pt x="578" y="179"/>
                    <a:pt x="881" y="179"/>
                  </a:cubicBezTo>
                  <a:cubicBezTo>
                    <a:pt x="881" y="179"/>
                    <a:pt x="881" y="179"/>
                    <a:pt x="881" y="179"/>
                  </a:cubicBezTo>
                  <a:lnTo>
                    <a:pt x="881" y="179"/>
                  </a:lnTo>
                  <a:cubicBezTo>
                    <a:pt x="882" y="179"/>
                    <a:pt x="882" y="179"/>
                    <a:pt x="882" y="179"/>
                  </a:cubicBezTo>
                  <a:cubicBezTo>
                    <a:pt x="913" y="179"/>
                    <a:pt x="945" y="178"/>
                    <a:pt x="975" y="176"/>
                  </a:cubicBezTo>
                  <a:lnTo>
                    <a:pt x="975" y="176"/>
                  </a:lnTo>
                  <a:cubicBezTo>
                    <a:pt x="943" y="178"/>
                    <a:pt x="913" y="179"/>
                    <a:pt x="881" y="179"/>
                  </a:cubicBezTo>
                  <a:lnTo>
                    <a:pt x="881" y="179"/>
                  </a:lnTo>
                  <a:cubicBezTo>
                    <a:pt x="579" y="179"/>
                    <a:pt x="279" y="119"/>
                    <a:pt x="1" y="1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contourClr>
                <a:srgbClr val="FFFFFF"/>
              </a:contourClr>
            </a:sp3d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047" y="1500051"/>
            <a:ext cx="4260669" cy="426066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255115" y="2338075"/>
            <a:ext cx="31965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es-CO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CO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Ley 25612 de Argentina, promulgada en el año 2002, la cual establece medidas de protección ambiental relacionadas con la prevención y el control de la contaminación ambiental producida por actividades industriales.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043434" y="335903"/>
            <a:ext cx="2778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Marco Legal</a:t>
            </a:r>
            <a:endParaRPr lang="en-US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5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043434" y="335903"/>
            <a:ext cx="2778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Marco Legal</a:t>
            </a:r>
            <a:endParaRPr lang="en-US" sz="2800" dirty="0">
              <a:solidFill>
                <a:schemeClr val="accent6"/>
              </a:solidFill>
            </a:endParaRPr>
          </a:p>
        </p:txBody>
      </p:sp>
      <p:grpSp>
        <p:nvGrpSpPr>
          <p:cNvPr id="3" name="Google Shape;6867;p80">
            <a:extLst>
              <a:ext uri="{FF2B5EF4-FFF2-40B4-BE49-F238E27FC236}">
                <a16:creationId xmlns:a16="http://schemas.microsoft.com/office/drawing/2014/main" id="{605A76BD-D6FA-E9CA-9243-1B62D66FF2E1}"/>
              </a:ext>
            </a:extLst>
          </p:cNvPr>
          <p:cNvGrpSpPr/>
          <p:nvPr/>
        </p:nvGrpSpPr>
        <p:grpSpPr>
          <a:xfrm>
            <a:off x="1105843" y="1854924"/>
            <a:ext cx="7019257" cy="2942332"/>
            <a:chOff x="5021458" y="3114683"/>
            <a:chExt cx="1123413" cy="335445"/>
          </a:xfrm>
          <a:solidFill>
            <a:schemeClr val="bg1">
              <a:lumMod val="95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" name="Google Shape;6876;p80">
              <a:hlinkClick r:id="rId2" action="ppaction://hlinksldjump"/>
              <a:extLst>
                <a:ext uri="{FF2B5EF4-FFF2-40B4-BE49-F238E27FC236}">
                  <a16:creationId xmlns:a16="http://schemas.microsoft.com/office/drawing/2014/main" id="{46DA7E34-8A35-E95F-F5D8-11602BBD60D0}"/>
                </a:ext>
              </a:extLst>
            </p:cNvPr>
            <p:cNvSpPr/>
            <p:nvPr/>
          </p:nvSpPr>
          <p:spPr>
            <a:xfrm>
              <a:off x="5021458" y="3184065"/>
              <a:ext cx="621262" cy="266063"/>
            </a:xfrm>
            <a:custGeom>
              <a:avLst/>
              <a:gdLst/>
              <a:ahLst/>
              <a:cxnLst/>
              <a:rect l="l" t="t" r="r" b="b"/>
              <a:pathLst>
                <a:path w="8759" h="4478" extrusionOk="0">
                  <a:moveTo>
                    <a:pt x="2123" y="0"/>
                  </a:moveTo>
                  <a:cubicBezTo>
                    <a:pt x="951" y="0"/>
                    <a:pt x="1" y="950"/>
                    <a:pt x="1" y="2122"/>
                  </a:cubicBezTo>
                  <a:lnTo>
                    <a:pt x="1" y="2356"/>
                  </a:lnTo>
                  <a:cubicBezTo>
                    <a:pt x="1" y="3528"/>
                    <a:pt x="951" y="4478"/>
                    <a:pt x="2123" y="4478"/>
                  </a:cubicBezTo>
                  <a:lnTo>
                    <a:pt x="8759" y="4478"/>
                  </a:lnTo>
                  <a:cubicBezTo>
                    <a:pt x="7702" y="3176"/>
                    <a:pt x="7694" y="1314"/>
                    <a:pt x="8739" y="2"/>
                  </a:cubicBezTo>
                  <a:lnTo>
                    <a:pt x="8739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contourClr>
                <a:srgbClr val="FFFFFF"/>
              </a:contourClr>
            </a:sp3d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s-CO" sz="4000" b="1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  <a:latin typeface="Century Gothic" panose="020B0502020202020204" pitchFamily="34" charset="0"/>
                </a:rPr>
                <a:t>Ley 99</a:t>
              </a:r>
            </a:p>
          </p:txBody>
        </p:sp>
        <p:sp>
          <p:nvSpPr>
            <p:cNvPr id="5" name="Google Shape;6878;p80">
              <a:extLst>
                <a:ext uri="{FF2B5EF4-FFF2-40B4-BE49-F238E27FC236}">
                  <a16:creationId xmlns:a16="http://schemas.microsoft.com/office/drawing/2014/main" id="{BE82FF59-3D9B-EF6F-93FE-5AEA986B87A3}"/>
                </a:ext>
              </a:extLst>
            </p:cNvPr>
            <p:cNvSpPr/>
            <p:nvPr/>
          </p:nvSpPr>
          <p:spPr>
            <a:xfrm>
              <a:off x="6103938" y="3114683"/>
              <a:ext cx="40933" cy="7549"/>
            </a:xfrm>
            <a:custGeom>
              <a:avLst/>
              <a:gdLst/>
              <a:ahLst/>
              <a:cxnLst/>
              <a:rect l="l" t="t" r="r" b="b"/>
              <a:pathLst>
                <a:path w="976" h="180" extrusionOk="0">
                  <a:moveTo>
                    <a:pt x="1" y="1"/>
                  </a:moveTo>
                  <a:lnTo>
                    <a:pt x="1" y="1"/>
                  </a:lnTo>
                  <a:cubicBezTo>
                    <a:pt x="279" y="119"/>
                    <a:pt x="578" y="179"/>
                    <a:pt x="881" y="179"/>
                  </a:cubicBezTo>
                  <a:cubicBezTo>
                    <a:pt x="881" y="179"/>
                    <a:pt x="881" y="179"/>
                    <a:pt x="881" y="179"/>
                  </a:cubicBezTo>
                  <a:lnTo>
                    <a:pt x="881" y="179"/>
                  </a:lnTo>
                  <a:cubicBezTo>
                    <a:pt x="882" y="179"/>
                    <a:pt x="882" y="179"/>
                    <a:pt x="882" y="179"/>
                  </a:cubicBezTo>
                  <a:cubicBezTo>
                    <a:pt x="913" y="179"/>
                    <a:pt x="945" y="178"/>
                    <a:pt x="975" y="176"/>
                  </a:cubicBezTo>
                  <a:lnTo>
                    <a:pt x="975" y="176"/>
                  </a:lnTo>
                  <a:cubicBezTo>
                    <a:pt x="943" y="178"/>
                    <a:pt x="913" y="179"/>
                    <a:pt x="881" y="179"/>
                  </a:cubicBezTo>
                  <a:lnTo>
                    <a:pt x="881" y="179"/>
                  </a:lnTo>
                  <a:cubicBezTo>
                    <a:pt x="579" y="179"/>
                    <a:pt x="279" y="119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contourClr>
                <a:srgbClr val="FFFFFF"/>
              </a:contourClr>
            </a:sp3d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047" y="1500051"/>
            <a:ext cx="4260669" cy="426066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255115" y="2338075"/>
            <a:ext cx="31965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es-E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s-ES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s-E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Ley 99 de </a:t>
            </a:r>
            <a:r>
              <a:rPr lang="es-ES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1993 de Colombia </a:t>
            </a:r>
            <a:r>
              <a:rPr lang="es-E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tiene como objetivos principales la protección, conservación y recuperación del medio ambiente y los recursos naturales, así como la promoción del desarrollo sostenible en el país.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18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043434" y="335903"/>
            <a:ext cx="2778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Marco Legal</a:t>
            </a:r>
            <a:endParaRPr lang="en-US" sz="2800" dirty="0">
              <a:solidFill>
                <a:schemeClr val="accent6"/>
              </a:solidFill>
            </a:endParaRPr>
          </a:p>
        </p:txBody>
      </p:sp>
      <p:grpSp>
        <p:nvGrpSpPr>
          <p:cNvPr id="3" name="Google Shape;6867;p80">
            <a:extLst>
              <a:ext uri="{FF2B5EF4-FFF2-40B4-BE49-F238E27FC236}">
                <a16:creationId xmlns:a16="http://schemas.microsoft.com/office/drawing/2014/main" id="{605A76BD-D6FA-E9CA-9243-1B62D66FF2E1}"/>
              </a:ext>
            </a:extLst>
          </p:cNvPr>
          <p:cNvGrpSpPr/>
          <p:nvPr/>
        </p:nvGrpSpPr>
        <p:grpSpPr>
          <a:xfrm>
            <a:off x="1105843" y="1854924"/>
            <a:ext cx="7019257" cy="2942332"/>
            <a:chOff x="5021458" y="3114683"/>
            <a:chExt cx="1123413" cy="335445"/>
          </a:xfrm>
          <a:solidFill>
            <a:schemeClr val="bg1">
              <a:lumMod val="95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" name="Google Shape;6876;p80">
              <a:hlinkClick r:id="rId2" action="ppaction://hlinksldjump"/>
              <a:extLst>
                <a:ext uri="{FF2B5EF4-FFF2-40B4-BE49-F238E27FC236}">
                  <a16:creationId xmlns:a16="http://schemas.microsoft.com/office/drawing/2014/main" id="{46DA7E34-8A35-E95F-F5D8-11602BBD60D0}"/>
                </a:ext>
              </a:extLst>
            </p:cNvPr>
            <p:cNvSpPr/>
            <p:nvPr/>
          </p:nvSpPr>
          <p:spPr>
            <a:xfrm>
              <a:off x="5021458" y="3184065"/>
              <a:ext cx="621262" cy="266063"/>
            </a:xfrm>
            <a:custGeom>
              <a:avLst/>
              <a:gdLst/>
              <a:ahLst/>
              <a:cxnLst/>
              <a:rect l="l" t="t" r="r" b="b"/>
              <a:pathLst>
                <a:path w="8759" h="4478" extrusionOk="0">
                  <a:moveTo>
                    <a:pt x="2123" y="0"/>
                  </a:moveTo>
                  <a:cubicBezTo>
                    <a:pt x="951" y="0"/>
                    <a:pt x="1" y="950"/>
                    <a:pt x="1" y="2122"/>
                  </a:cubicBezTo>
                  <a:lnTo>
                    <a:pt x="1" y="2356"/>
                  </a:lnTo>
                  <a:cubicBezTo>
                    <a:pt x="1" y="3528"/>
                    <a:pt x="951" y="4478"/>
                    <a:pt x="2123" y="4478"/>
                  </a:cubicBezTo>
                  <a:lnTo>
                    <a:pt x="8759" y="4478"/>
                  </a:lnTo>
                  <a:cubicBezTo>
                    <a:pt x="7702" y="3176"/>
                    <a:pt x="7694" y="1314"/>
                    <a:pt x="8739" y="2"/>
                  </a:cubicBezTo>
                  <a:lnTo>
                    <a:pt x="873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contourClr>
                <a:srgbClr val="FFFFFF"/>
              </a:contourClr>
            </a:sp3d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pt-BR" sz="3700" b="1" dirty="0" smtClean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  <a:latin typeface="Century Gothic" panose="020B0502020202020204" pitchFamily="34" charset="0"/>
                </a:rPr>
                <a:t>Norma </a:t>
              </a:r>
              <a:r>
                <a:rPr lang="pt-BR" sz="3700" b="1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  <a:latin typeface="Century Gothic" panose="020B0502020202020204" pitchFamily="34" charset="0"/>
                </a:rPr>
                <a:t>Brasileira de Contabilidade </a:t>
              </a:r>
              <a:r>
                <a:rPr lang="pt-BR" sz="3700" b="1" dirty="0" smtClean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  <a:latin typeface="Century Gothic" panose="020B0502020202020204" pitchFamily="34" charset="0"/>
                </a:rPr>
                <a:t>T15</a:t>
              </a:r>
              <a:endParaRPr lang="es-CO" sz="37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5" name="Google Shape;6878;p80">
              <a:extLst>
                <a:ext uri="{FF2B5EF4-FFF2-40B4-BE49-F238E27FC236}">
                  <a16:creationId xmlns:a16="http://schemas.microsoft.com/office/drawing/2014/main" id="{BE82FF59-3D9B-EF6F-93FE-5AEA986B87A3}"/>
                </a:ext>
              </a:extLst>
            </p:cNvPr>
            <p:cNvSpPr/>
            <p:nvPr/>
          </p:nvSpPr>
          <p:spPr>
            <a:xfrm>
              <a:off x="6103938" y="3114683"/>
              <a:ext cx="40933" cy="7549"/>
            </a:xfrm>
            <a:custGeom>
              <a:avLst/>
              <a:gdLst/>
              <a:ahLst/>
              <a:cxnLst/>
              <a:rect l="l" t="t" r="r" b="b"/>
              <a:pathLst>
                <a:path w="976" h="180" extrusionOk="0">
                  <a:moveTo>
                    <a:pt x="1" y="1"/>
                  </a:moveTo>
                  <a:lnTo>
                    <a:pt x="1" y="1"/>
                  </a:lnTo>
                  <a:cubicBezTo>
                    <a:pt x="279" y="119"/>
                    <a:pt x="578" y="179"/>
                    <a:pt x="881" y="179"/>
                  </a:cubicBezTo>
                  <a:cubicBezTo>
                    <a:pt x="881" y="179"/>
                    <a:pt x="881" y="179"/>
                    <a:pt x="881" y="179"/>
                  </a:cubicBezTo>
                  <a:lnTo>
                    <a:pt x="881" y="179"/>
                  </a:lnTo>
                  <a:cubicBezTo>
                    <a:pt x="882" y="179"/>
                    <a:pt x="882" y="179"/>
                    <a:pt x="882" y="179"/>
                  </a:cubicBezTo>
                  <a:cubicBezTo>
                    <a:pt x="913" y="179"/>
                    <a:pt x="945" y="178"/>
                    <a:pt x="975" y="176"/>
                  </a:cubicBezTo>
                  <a:lnTo>
                    <a:pt x="975" y="176"/>
                  </a:lnTo>
                  <a:cubicBezTo>
                    <a:pt x="943" y="178"/>
                    <a:pt x="913" y="179"/>
                    <a:pt x="881" y="179"/>
                  </a:cubicBezTo>
                  <a:lnTo>
                    <a:pt x="881" y="179"/>
                  </a:lnTo>
                  <a:cubicBezTo>
                    <a:pt x="579" y="179"/>
                    <a:pt x="279" y="119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contourClr>
                <a:srgbClr val="FFFFFF"/>
              </a:contourClr>
            </a:sp3d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047" y="1500051"/>
            <a:ext cx="4260669" cy="426066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210541" y="2276013"/>
            <a:ext cx="30190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es-ES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es-E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una norma emitida por el </a:t>
            </a:r>
            <a:r>
              <a:rPr lang="es-ES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Consejo </a:t>
            </a:r>
            <a:r>
              <a:rPr lang="es-E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Federal de </a:t>
            </a:r>
            <a:r>
              <a:rPr lang="es-ES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Contabilidades de </a:t>
            </a:r>
            <a:r>
              <a:rPr lang="es-E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Brasil, diseñada para estandarizar la presentación de información social y ambiental en los informes financieros de las empresas. 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69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97478" y="1454363"/>
            <a:ext cx="9515103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Para </a:t>
            </a:r>
            <a:r>
              <a:rPr lang="es-E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cumplir con el objetivo de identificar artículos, libros, capítulos de libros y revistas cuyo tema sea el marco legal vigente de la contabilidad social y ambiental en países de América Latina, se llevó a cabo una investigación centrada en países como, Argentina, Chile, Colombia, Bolivia, Ecuador, </a:t>
            </a:r>
            <a:r>
              <a:rPr lang="es-ES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México, </a:t>
            </a:r>
            <a:r>
              <a:rPr lang="es-E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Brasil, Paraguay, Venezuela y Perú.</a:t>
            </a:r>
            <a:endParaRPr lang="es-ES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s-ES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 </a:t>
            </a:r>
            <a:r>
              <a:rPr lang="es-E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análisis incluyó la identificación de leyes, reglamentos y directrices específicas que rigen la contabilidad social y ambiental en cada nación, así como estudios de caso y ejemplos prácticos que ilustran la aplicación de estas normativas. La recopilación y análisis de esta información proporcionaron una visión comprensiva del estado actual del marco legal en contabilidad social y ambiental en </a:t>
            </a:r>
            <a:r>
              <a:rPr lang="es-ES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los distintos países investigados, destacando </a:t>
            </a:r>
            <a:r>
              <a:rPr lang="es-E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las mejores prácticas y áreas de mejora en cada país. Este enfoque riguroso y sistemático asegura que los hallazgos sean sólidos y útiles para futuros estudios e implementaciones en los diferentes países de América Latina.</a:t>
            </a:r>
            <a:endParaRPr lang="es-ES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s-E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Título 9"/>
          <p:cNvSpPr>
            <a:spLocks noGrp="1"/>
          </p:cNvSpPr>
          <p:nvPr>
            <p:ph type="title"/>
          </p:nvPr>
        </p:nvSpPr>
        <p:spPr>
          <a:xfrm>
            <a:off x="9849395" y="426689"/>
            <a:ext cx="1920239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Objetivo 1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7733" y="940526"/>
            <a:ext cx="791292" cy="79129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23" y="5981941"/>
            <a:ext cx="803564" cy="80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63" y="3137262"/>
            <a:ext cx="2991395" cy="299139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825" y="3574869"/>
            <a:ext cx="2116183" cy="2116183"/>
          </a:xfrm>
          <a:prstGeom prst="rect">
            <a:avLst/>
          </a:prstGeom>
        </p:spPr>
      </p:pic>
      <p:sp>
        <p:nvSpPr>
          <p:cNvPr id="5" name="Título 9"/>
          <p:cNvSpPr>
            <a:spLocks noGrp="1"/>
          </p:cNvSpPr>
          <p:nvPr>
            <p:ph type="title"/>
          </p:nvPr>
        </p:nvSpPr>
        <p:spPr>
          <a:xfrm>
            <a:off x="9849395" y="426689"/>
            <a:ext cx="1920239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Objetivo 2</a:t>
            </a:r>
            <a:endParaRPr lang="es-CO" dirty="0"/>
          </a:p>
        </p:txBody>
      </p:sp>
      <p:sp>
        <p:nvSpPr>
          <p:cNvPr id="7" name="Rectángulo 6"/>
          <p:cNvSpPr/>
          <p:nvPr/>
        </p:nvSpPr>
        <p:spPr>
          <a:xfrm>
            <a:off x="845225" y="1306180"/>
            <a:ext cx="10155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 continuación, se podrá evidenciar el resultado de la matriz utilizada para extractar los aportes a la investigación. Esta matriz permitió organizar y sintetizar la información relevante de cada fuente, facilitando así una comprensión clara y estructurada de los hallazgos obtenidos.</a:t>
            </a:r>
            <a:endParaRPr lang="en-US" sz="2400" dirty="0"/>
          </a:p>
        </p:txBody>
      </p:sp>
      <p:sp>
        <p:nvSpPr>
          <p:cNvPr id="2" name="Bisel 1">
            <a:hlinkClick r:id="rId4"/>
          </p:cNvPr>
          <p:cNvSpPr/>
          <p:nvPr/>
        </p:nvSpPr>
        <p:spPr>
          <a:xfrm>
            <a:off x="7701545" y="3690454"/>
            <a:ext cx="3034145" cy="14408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/>
          <p:cNvSpPr txBox="1"/>
          <p:nvPr/>
        </p:nvSpPr>
        <p:spPr>
          <a:xfrm>
            <a:off x="8484326" y="4087724"/>
            <a:ext cx="146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Matriz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7794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52680" y="1312500"/>
            <a:ext cx="103188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ste </a:t>
            </a:r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proyecto de investigación ha proporcionado una panorámica 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detallada </a:t>
            </a:r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y 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reveladora </a:t>
            </a:r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del estado actual del marco legal en contabilidad social y ambiental en países de América 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Latina. </a:t>
            </a:r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 través de un análisis </a:t>
            </a:r>
            <a:r>
              <a:rPr lang="es-E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riguroso y </a:t>
            </a:r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una amplia gama de fuentes, se ha trazado un panorama detallado de la situación actual, los desafíos y las oportunidades que enfrentan las empresas en la región en términos de responsabilidad social empresarial y desarrollo sostenible</a:t>
            </a:r>
            <a:r>
              <a:rPr lang="es-E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Se ha dejado en claro que, en la era contemporánea donde la sostenibilidad y la responsabilidad social son cada vez más prioritarias tanto para las organizaciones como para la sociedad en su conjunto, el marco legal en contabilidad social y ambiental desempeña un papel crucial</a:t>
            </a:r>
            <a:r>
              <a:rPr lang="es-E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las normativas internacionales, juegan un papel fundamental al establecer lineamientos y procedimientos para la revelación de información financiera vinculada con la sostenibilidad. </a:t>
            </a:r>
            <a:endParaRPr lang="es-E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Estos requisitos subrayan la importancia de proporcionar información clara, coherente y verificable sobre políticas, prácticas y desempeño en áreas como derechos humanos, impacto ambiental y diversidad. </a:t>
            </a:r>
            <a:endParaRPr lang="es-E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Este proyecto representa un punto de partida crucial para continuar explorando y fortaleciendo el marco legal en contabilidad social y ambiental en América Latina, con el objetivo último de fomentar prácticas más transparentes, éticas y sostenibles en </a:t>
            </a:r>
            <a:r>
              <a:rPr lang="es-E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las regiones de América Latina.</a:t>
            </a:r>
            <a:endParaRPr lang="es-E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s-E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s-E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618" y="1312500"/>
            <a:ext cx="1160790" cy="116079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08" y="3359254"/>
            <a:ext cx="890756" cy="890756"/>
          </a:xfrm>
          <a:prstGeom prst="rect">
            <a:avLst/>
          </a:prstGeom>
        </p:spPr>
      </p:pic>
      <p:sp>
        <p:nvSpPr>
          <p:cNvPr id="7" name="Título 9"/>
          <p:cNvSpPr>
            <a:spLocks noGrp="1"/>
          </p:cNvSpPr>
          <p:nvPr>
            <p:ph type="title"/>
          </p:nvPr>
        </p:nvSpPr>
        <p:spPr>
          <a:xfrm>
            <a:off x="8921931" y="426689"/>
            <a:ext cx="2847703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93" y="5135974"/>
            <a:ext cx="915470" cy="91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3E461B18-F4C0-6ABF-7B63-C74A39EB3219}"/>
              </a:ext>
            </a:extLst>
          </p:cNvPr>
          <p:cNvGrpSpPr/>
          <p:nvPr/>
        </p:nvGrpSpPr>
        <p:grpSpPr>
          <a:xfrm>
            <a:off x="1009237" y="1721144"/>
            <a:ext cx="3064156" cy="4003628"/>
            <a:chOff x="912318" y="1640429"/>
            <a:chExt cx="2461229" cy="4003628"/>
          </a:xfrm>
        </p:grpSpPr>
        <p:sp>
          <p:nvSpPr>
            <p:cNvPr id="3" name="Google Shape;1175;p28">
              <a:extLst>
                <a:ext uri="{FF2B5EF4-FFF2-40B4-BE49-F238E27FC236}">
                  <a16:creationId xmlns:a16="http://schemas.microsoft.com/office/drawing/2014/main" id="{546646B4-5613-7C40-ED47-2D60DBDC1211}"/>
                </a:ext>
              </a:extLst>
            </p:cNvPr>
            <p:cNvSpPr/>
            <p:nvPr/>
          </p:nvSpPr>
          <p:spPr>
            <a:xfrm>
              <a:off x="2422064" y="2527387"/>
              <a:ext cx="149150" cy="183116"/>
            </a:xfrm>
            <a:custGeom>
              <a:avLst/>
              <a:gdLst/>
              <a:ahLst/>
              <a:cxnLst/>
              <a:rect l="l" t="t" r="r" b="b"/>
              <a:pathLst>
                <a:path w="3692" h="3692" extrusionOk="0">
                  <a:moveTo>
                    <a:pt x="1846" y="0"/>
                  </a:moveTo>
                  <a:cubicBezTo>
                    <a:pt x="834" y="0"/>
                    <a:pt x="0" y="822"/>
                    <a:pt x="0" y="1846"/>
                  </a:cubicBezTo>
                  <a:cubicBezTo>
                    <a:pt x="0" y="2858"/>
                    <a:pt x="834" y="3691"/>
                    <a:pt x="1846" y="3691"/>
                  </a:cubicBezTo>
                  <a:cubicBezTo>
                    <a:pt x="2870" y="3691"/>
                    <a:pt x="3691" y="2858"/>
                    <a:pt x="3691" y="1846"/>
                  </a:cubicBezTo>
                  <a:cubicBezTo>
                    <a:pt x="3691" y="822"/>
                    <a:pt x="2870" y="0"/>
                    <a:pt x="1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176;p28">
              <a:extLst>
                <a:ext uri="{FF2B5EF4-FFF2-40B4-BE49-F238E27FC236}">
                  <a16:creationId xmlns:a16="http://schemas.microsoft.com/office/drawing/2014/main" id="{07E98086-AA06-D2EA-2E3A-F86D0C056EC7}"/>
                </a:ext>
              </a:extLst>
            </p:cNvPr>
            <p:cNvSpPr/>
            <p:nvPr/>
          </p:nvSpPr>
          <p:spPr>
            <a:xfrm>
              <a:off x="2437939" y="2546879"/>
              <a:ext cx="117397" cy="144132"/>
            </a:xfrm>
            <a:custGeom>
              <a:avLst/>
              <a:gdLst/>
              <a:ahLst/>
              <a:cxnLst/>
              <a:rect l="l" t="t" r="r" b="b"/>
              <a:pathLst>
                <a:path w="2906" h="2906" extrusionOk="0">
                  <a:moveTo>
                    <a:pt x="1453" y="0"/>
                  </a:moveTo>
                  <a:cubicBezTo>
                    <a:pt x="655" y="0"/>
                    <a:pt x="0" y="643"/>
                    <a:pt x="0" y="1453"/>
                  </a:cubicBezTo>
                  <a:cubicBezTo>
                    <a:pt x="0" y="2250"/>
                    <a:pt x="655" y="2905"/>
                    <a:pt x="1453" y="2905"/>
                  </a:cubicBezTo>
                  <a:cubicBezTo>
                    <a:pt x="2250" y="2905"/>
                    <a:pt x="2905" y="2250"/>
                    <a:pt x="2905" y="1453"/>
                  </a:cubicBezTo>
                  <a:cubicBezTo>
                    <a:pt x="2905" y="643"/>
                    <a:pt x="2250" y="0"/>
                    <a:pt x="145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1182;p28">
              <a:extLst>
                <a:ext uri="{FF2B5EF4-FFF2-40B4-BE49-F238E27FC236}">
                  <a16:creationId xmlns:a16="http://schemas.microsoft.com/office/drawing/2014/main" id="{FD167A91-1C71-36A4-6F42-5C9C15DAB765}"/>
                </a:ext>
              </a:extLst>
            </p:cNvPr>
            <p:cNvGrpSpPr/>
            <p:nvPr/>
          </p:nvGrpSpPr>
          <p:grpSpPr>
            <a:xfrm>
              <a:off x="912318" y="1640429"/>
              <a:ext cx="2461229" cy="4003628"/>
              <a:chOff x="670086" y="1470626"/>
              <a:chExt cx="1937694" cy="2567344"/>
            </a:xfrm>
          </p:grpSpPr>
          <p:sp>
            <p:nvSpPr>
              <p:cNvPr id="6" name="Google Shape;1183;p28">
                <a:extLst>
                  <a:ext uri="{FF2B5EF4-FFF2-40B4-BE49-F238E27FC236}">
                    <a16:creationId xmlns:a16="http://schemas.microsoft.com/office/drawing/2014/main" id="{3BAD7E9D-BA76-C11A-CBA1-8CC6AD8E6AED}"/>
                  </a:ext>
                </a:extLst>
              </p:cNvPr>
              <p:cNvSpPr/>
              <p:nvPr/>
            </p:nvSpPr>
            <p:spPr>
              <a:xfrm>
                <a:off x="1031336" y="3880026"/>
                <a:ext cx="157912" cy="157944"/>
              </a:xfrm>
              <a:custGeom>
                <a:avLst/>
                <a:gdLst/>
                <a:ahLst/>
                <a:cxnLst/>
                <a:rect l="l" t="t" r="r" b="b"/>
                <a:pathLst>
                  <a:path w="4965" h="4966" extrusionOk="0">
                    <a:moveTo>
                      <a:pt x="2488" y="0"/>
                    </a:moveTo>
                    <a:cubicBezTo>
                      <a:pt x="1119" y="0"/>
                      <a:pt x="0" y="1108"/>
                      <a:pt x="0" y="2477"/>
                    </a:cubicBezTo>
                    <a:cubicBezTo>
                      <a:pt x="0" y="3858"/>
                      <a:pt x="1119" y="4965"/>
                      <a:pt x="2488" y="4965"/>
                    </a:cubicBezTo>
                    <a:cubicBezTo>
                      <a:pt x="3858" y="4965"/>
                      <a:pt x="4965" y="3858"/>
                      <a:pt x="4965" y="2477"/>
                    </a:cubicBezTo>
                    <a:cubicBezTo>
                      <a:pt x="4965" y="1108"/>
                      <a:pt x="3858" y="0"/>
                      <a:pt x="24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1184;p28">
                <a:extLst>
                  <a:ext uri="{FF2B5EF4-FFF2-40B4-BE49-F238E27FC236}">
                    <a16:creationId xmlns:a16="http://schemas.microsoft.com/office/drawing/2014/main" id="{9B974D18-4BDF-7406-AC76-97BA0337ACA1}"/>
                  </a:ext>
                </a:extLst>
              </p:cNvPr>
              <p:cNvSpPr/>
              <p:nvPr/>
            </p:nvSpPr>
            <p:spPr>
              <a:xfrm>
                <a:off x="1048350" y="3896691"/>
                <a:ext cx="124230" cy="124230"/>
              </a:xfrm>
              <a:custGeom>
                <a:avLst/>
                <a:gdLst/>
                <a:ahLst/>
                <a:cxnLst/>
                <a:rect l="l" t="t" r="r" b="b"/>
                <a:pathLst>
                  <a:path w="3906" h="3906" extrusionOk="0">
                    <a:moveTo>
                      <a:pt x="1953" y="0"/>
                    </a:moveTo>
                    <a:cubicBezTo>
                      <a:pt x="870" y="0"/>
                      <a:pt x="1" y="881"/>
                      <a:pt x="1" y="1953"/>
                    </a:cubicBezTo>
                    <a:cubicBezTo>
                      <a:pt x="1" y="3036"/>
                      <a:pt x="870" y="3905"/>
                      <a:pt x="1953" y="3905"/>
                    </a:cubicBezTo>
                    <a:cubicBezTo>
                      <a:pt x="3037" y="3905"/>
                      <a:pt x="3906" y="3036"/>
                      <a:pt x="3906" y="1953"/>
                    </a:cubicBezTo>
                    <a:cubicBezTo>
                      <a:pt x="3906" y="881"/>
                      <a:pt x="3037" y="0"/>
                      <a:pt x="1953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1185;p28">
                <a:extLst>
                  <a:ext uri="{FF2B5EF4-FFF2-40B4-BE49-F238E27FC236}">
                    <a16:creationId xmlns:a16="http://schemas.microsoft.com/office/drawing/2014/main" id="{B51C7D94-7BEE-ECC0-A5F2-148A29BB073D}"/>
                  </a:ext>
                </a:extLst>
              </p:cNvPr>
              <p:cNvSpPr/>
              <p:nvPr/>
            </p:nvSpPr>
            <p:spPr>
              <a:xfrm>
                <a:off x="907113" y="1836430"/>
                <a:ext cx="31455" cy="54546"/>
              </a:xfrm>
              <a:custGeom>
                <a:avLst/>
                <a:gdLst/>
                <a:ahLst/>
                <a:cxnLst/>
                <a:rect l="l" t="t" r="r" b="b"/>
                <a:pathLst>
                  <a:path w="989" h="1715" extrusionOk="0">
                    <a:moveTo>
                      <a:pt x="1" y="0"/>
                    </a:moveTo>
                    <a:lnTo>
                      <a:pt x="1" y="1715"/>
                    </a:lnTo>
                    <a:lnTo>
                      <a:pt x="989" y="1715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186;p28">
                <a:extLst>
                  <a:ext uri="{FF2B5EF4-FFF2-40B4-BE49-F238E27FC236}">
                    <a16:creationId xmlns:a16="http://schemas.microsoft.com/office/drawing/2014/main" id="{1783AEF1-79D3-65F1-83B6-7323DC9E21FA}"/>
                  </a:ext>
                </a:extLst>
              </p:cNvPr>
              <p:cNvSpPr/>
              <p:nvPr/>
            </p:nvSpPr>
            <p:spPr>
              <a:xfrm>
                <a:off x="670086" y="1470626"/>
                <a:ext cx="1247392" cy="2488328"/>
              </a:xfrm>
              <a:custGeom>
                <a:avLst/>
                <a:gdLst/>
                <a:ahLst/>
                <a:cxnLst/>
                <a:rect l="l" t="t" r="r" b="b"/>
                <a:pathLst>
                  <a:path w="39220" h="78237" fill="none" extrusionOk="0">
                    <a:moveTo>
                      <a:pt x="39220" y="19611"/>
                    </a:moveTo>
                    <a:cubicBezTo>
                      <a:pt x="39220" y="8788"/>
                      <a:pt x="30445" y="1"/>
                      <a:pt x="19610" y="1"/>
                    </a:cubicBezTo>
                    <a:cubicBezTo>
                      <a:pt x="8775" y="1"/>
                      <a:pt x="0" y="8788"/>
                      <a:pt x="0" y="19611"/>
                    </a:cubicBezTo>
                    <a:cubicBezTo>
                      <a:pt x="0" y="28374"/>
                      <a:pt x="5751" y="35803"/>
                      <a:pt x="13681" y="38315"/>
                    </a:cubicBezTo>
                    <a:lnTo>
                      <a:pt x="13681" y="78237"/>
                    </a:lnTo>
                  </a:path>
                </a:pathLst>
              </a:custGeom>
              <a:noFill/>
              <a:ln w="15775" cap="flat" cmpd="sng">
                <a:solidFill>
                  <a:srgbClr val="869FB2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187;p28">
                <a:extLst>
                  <a:ext uri="{FF2B5EF4-FFF2-40B4-BE49-F238E27FC236}">
                    <a16:creationId xmlns:a16="http://schemas.microsoft.com/office/drawing/2014/main" id="{61DDC1B6-B6DA-3EED-EF76-6910616354EE}"/>
                  </a:ext>
                </a:extLst>
              </p:cNvPr>
              <p:cNvSpPr/>
              <p:nvPr/>
            </p:nvSpPr>
            <p:spPr>
              <a:xfrm>
                <a:off x="733692" y="1534264"/>
                <a:ext cx="1120172" cy="1120140"/>
              </a:xfrm>
              <a:custGeom>
                <a:avLst/>
                <a:gdLst/>
                <a:ahLst/>
                <a:cxnLst/>
                <a:rect l="l" t="t" r="r" b="b"/>
                <a:pathLst>
                  <a:path w="35220" h="35219" extrusionOk="0">
                    <a:moveTo>
                      <a:pt x="17610" y="0"/>
                    </a:moveTo>
                    <a:cubicBezTo>
                      <a:pt x="7883" y="0"/>
                      <a:pt x="1" y="7894"/>
                      <a:pt x="1" y="17610"/>
                    </a:cubicBezTo>
                    <a:cubicBezTo>
                      <a:pt x="1" y="27337"/>
                      <a:pt x="7883" y="35219"/>
                      <a:pt x="17610" y="35219"/>
                    </a:cubicBezTo>
                    <a:cubicBezTo>
                      <a:pt x="27337" y="35219"/>
                      <a:pt x="35219" y="27337"/>
                      <a:pt x="35219" y="17610"/>
                    </a:cubicBezTo>
                    <a:cubicBezTo>
                      <a:pt x="35219" y="7894"/>
                      <a:pt x="27337" y="0"/>
                      <a:pt x="1761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88;p28">
                <a:extLst>
                  <a:ext uri="{FF2B5EF4-FFF2-40B4-BE49-F238E27FC236}">
                    <a16:creationId xmlns:a16="http://schemas.microsoft.com/office/drawing/2014/main" id="{413F151B-3392-3983-66BF-DD891B8F76E0}"/>
                  </a:ext>
                </a:extLst>
              </p:cNvPr>
              <p:cNvSpPr/>
              <p:nvPr/>
            </p:nvSpPr>
            <p:spPr>
              <a:xfrm>
                <a:off x="927181" y="1733797"/>
                <a:ext cx="727857" cy="727857"/>
              </a:xfrm>
              <a:custGeom>
                <a:avLst/>
                <a:gdLst/>
                <a:ahLst/>
                <a:cxnLst/>
                <a:rect l="l" t="t" r="r" b="b"/>
                <a:pathLst>
                  <a:path w="22885" h="22885" extrusionOk="0">
                    <a:moveTo>
                      <a:pt x="11443" y="1"/>
                    </a:moveTo>
                    <a:cubicBezTo>
                      <a:pt x="5121" y="1"/>
                      <a:pt x="1" y="5120"/>
                      <a:pt x="1" y="11443"/>
                    </a:cubicBezTo>
                    <a:cubicBezTo>
                      <a:pt x="1" y="17765"/>
                      <a:pt x="5121" y="22885"/>
                      <a:pt x="11443" y="22885"/>
                    </a:cubicBezTo>
                    <a:cubicBezTo>
                      <a:pt x="17765" y="22885"/>
                      <a:pt x="22885" y="17765"/>
                      <a:pt x="22885" y="11443"/>
                    </a:cubicBezTo>
                    <a:cubicBezTo>
                      <a:pt x="22885" y="5120"/>
                      <a:pt x="17765" y="1"/>
                      <a:pt x="114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12" name="Google Shape;1189;p28">
                <a:extLst>
                  <a:ext uri="{FF2B5EF4-FFF2-40B4-BE49-F238E27FC236}">
                    <a16:creationId xmlns:a16="http://schemas.microsoft.com/office/drawing/2014/main" id="{96775210-092B-E22C-804B-2CF46100D35E}"/>
                  </a:ext>
                </a:extLst>
              </p:cNvPr>
              <p:cNvSpPr txBox="1"/>
              <p:nvPr/>
            </p:nvSpPr>
            <p:spPr>
              <a:xfrm>
                <a:off x="1184100" y="2924100"/>
                <a:ext cx="1423680" cy="9559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s-E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L</a:t>
                </a:r>
                <a:r>
                  <a:rPr lang="es-E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os </a:t>
                </a:r>
                <a:r>
                  <a:rPr lang="es-E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países latinoamericanos continúen fortaleciendo el marco legal en materia de contabilidad social y </a:t>
                </a:r>
                <a:r>
                  <a:rPr lang="es-E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ambiental</a:t>
                </a:r>
                <a:r>
                  <a:rPr lang="es-MX" dirty="0" smtClean="0">
                    <a:solidFill>
                      <a:srgbClr val="434343"/>
                    </a:solidFill>
                    <a:latin typeface="Century Gothic" panose="020B0502020202020204" pitchFamily="34" charset="0"/>
                    <a:ea typeface="Roboto"/>
                    <a:cs typeface="Roboto"/>
                    <a:sym typeface="Roboto"/>
                  </a:rPr>
                  <a:t>. </a:t>
                </a:r>
                <a:endParaRPr sz="12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241" y="2131544"/>
            <a:ext cx="1058091" cy="1058091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3684486C-0D07-BAA7-B11D-90DCEFBE15DD}"/>
              </a:ext>
            </a:extLst>
          </p:cNvPr>
          <p:cNvGrpSpPr/>
          <p:nvPr/>
        </p:nvGrpSpPr>
        <p:grpSpPr>
          <a:xfrm>
            <a:off x="5001030" y="1721142"/>
            <a:ext cx="3140027" cy="4289188"/>
            <a:chOff x="2931131" y="1640429"/>
            <a:chExt cx="2853715" cy="4289188"/>
          </a:xfrm>
        </p:grpSpPr>
        <p:sp>
          <p:nvSpPr>
            <p:cNvPr id="15" name="Google Shape;1174;p28">
              <a:extLst>
                <a:ext uri="{FF2B5EF4-FFF2-40B4-BE49-F238E27FC236}">
                  <a16:creationId xmlns:a16="http://schemas.microsoft.com/office/drawing/2014/main" id="{9C059129-3222-4563-D2BE-8A4D89B4FD62}"/>
                </a:ext>
              </a:extLst>
            </p:cNvPr>
            <p:cNvSpPr/>
            <p:nvPr/>
          </p:nvSpPr>
          <p:spPr>
            <a:xfrm>
              <a:off x="3232239" y="2495498"/>
              <a:ext cx="39954" cy="85061"/>
            </a:xfrm>
            <a:custGeom>
              <a:avLst/>
              <a:gdLst/>
              <a:ahLst/>
              <a:cxnLst/>
              <a:rect l="l" t="t" r="r" b="b"/>
              <a:pathLst>
                <a:path w="989" h="1715" extrusionOk="0">
                  <a:moveTo>
                    <a:pt x="0" y="0"/>
                  </a:moveTo>
                  <a:lnTo>
                    <a:pt x="0" y="1715"/>
                  </a:lnTo>
                  <a:lnTo>
                    <a:pt x="988" y="1715"/>
                  </a:lnTo>
                  <a:lnTo>
                    <a:pt x="9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" name="Google Shape;1190;p28">
              <a:extLst>
                <a:ext uri="{FF2B5EF4-FFF2-40B4-BE49-F238E27FC236}">
                  <a16:creationId xmlns:a16="http://schemas.microsoft.com/office/drawing/2014/main" id="{A7527EE8-86C5-F01B-2830-FBFC320140C5}"/>
                </a:ext>
              </a:extLst>
            </p:cNvPr>
            <p:cNvGrpSpPr/>
            <p:nvPr/>
          </p:nvGrpSpPr>
          <p:grpSpPr>
            <a:xfrm>
              <a:off x="2931131" y="1640429"/>
              <a:ext cx="2853715" cy="4289188"/>
              <a:chOff x="2259471" y="1470626"/>
              <a:chExt cx="2246693" cy="2750461"/>
            </a:xfrm>
          </p:grpSpPr>
          <p:sp>
            <p:nvSpPr>
              <p:cNvPr id="17" name="Google Shape;1191;p28">
                <a:extLst>
                  <a:ext uri="{FF2B5EF4-FFF2-40B4-BE49-F238E27FC236}">
                    <a16:creationId xmlns:a16="http://schemas.microsoft.com/office/drawing/2014/main" id="{77C3FD20-7777-7B51-786E-9FE8AF70C158}"/>
                  </a:ext>
                </a:extLst>
              </p:cNvPr>
              <p:cNvSpPr/>
              <p:nvPr/>
            </p:nvSpPr>
            <p:spPr>
              <a:xfrm>
                <a:off x="3448074" y="2039392"/>
                <a:ext cx="117424" cy="117424"/>
              </a:xfrm>
              <a:custGeom>
                <a:avLst/>
                <a:gdLst/>
                <a:ahLst/>
                <a:cxnLst/>
                <a:rect l="l" t="t" r="r" b="b"/>
                <a:pathLst>
                  <a:path w="3692" h="3692" extrusionOk="0">
                    <a:moveTo>
                      <a:pt x="1846" y="0"/>
                    </a:moveTo>
                    <a:cubicBezTo>
                      <a:pt x="834" y="0"/>
                      <a:pt x="0" y="822"/>
                      <a:pt x="0" y="1846"/>
                    </a:cubicBezTo>
                    <a:cubicBezTo>
                      <a:pt x="0" y="2858"/>
                      <a:pt x="834" y="3691"/>
                      <a:pt x="1846" y="3691"/>
                    </a:cubicBezTo>
                    <a:cubicBezTo>
                      <a:pt x="2870" y="3691"/>
                      <a:pt x="3691" y="2858"/>
                      <a:pt x="3691" y="1846"/>
                    </a:cubicBezTo>
                    <a:cubicBezTo>
                      <a:pt x="3691" y="822"/>
                      <a:pt x="2870" y="0"/>
                      <a:pt x="184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192;p28">
                <a:extLst>
                  <a:ext uri="{FF2B5EF4-FFF2-40B4-BE49-F238E27FC236}">
                    <a16:creationId xmlns:a16="http://schemas.microsoft.com/office/drawing/2014/main" id="{485A789B-E823-6504-F3BE-ED43B76CAE89}"/>
                  </a:ext>
                </a:extLst>
              </p:cNvPr>
              <p:cNvSpPr/>
              <p:nvPr/>
            </p:nvSpPr>
            <p:spPr>
              <a:xfrm>
                <a:off x="3460573" y="2051891"/>
                <a:ext cx="92425" cy="92425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2906" extrusionOk="0">
                    <a:moveTo>
                      <a:pt x="1453" y="0"/>
                    </a:moveTo>
                    <a:cubicBezTo>
                      <a:pt x="655" y="0"/>
                      <a:pt x="0" y="643"/>
                      <a:pt x="0" y="1453"/>
                    </a:cubicBezTo>
                    <a:cubicBezTo>
                      <a:pt x="0" y="2250"/>
                      <a:pt x="655" y="2905"/>
                      <a:pt x="1453" y="2905"/>
                    </a:cubicBezTo>
                    <a:cubicBezTo>
                      <a:pt x="2263" y="2905"/>
                      <a:pt x="2905" y="2250"/>
                      <a:pt x="2905" y="1453"/>
                    </a:cubicBezTo>
                    <a:cubicBezTo>
                      <a:pt x="2905" y="643"/>
                      <a:pt x="2263" y="0"/>
                      <a:pt x="1453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193;p28">
                <a:extLst>
                  <a:ext uri="{FF2B5EF4-FFF2-40B4-BE49-F238E27FC236}">
                    <a16:creationId xmlns:a16="http://schemas.microsoft.com/office/drawing/2014/main" id="{7BDD98DD-026B-46DE-0189-529A8A898F3F}"/>
                  </a:ext>
                </a:extLst>
              </p:cNvPr>
              <p:cNvSpPr/>
              <p:nvPr/>
            </p:nvSpPr>
            <p:spPr>
              <a:xfrm>
                <a:off x="2621102" y="3880026"/>
                <a:ext cx="157562" cy="157944"/>
              </a:xfrm>
              <a:custGeom>
                <a:avLst/>
                <a:gdLst/>
                <a:ahLst/>
                <a:cxnLst/>
                <a:rect l="l" t="t" r="r" b="b"/>
                <a:pathLst>
                  <a:path w="4954" h="4966" extrusionOk="0">
                    <a:moveTo>
                      <a:pt x="2477" y="0"/>
                    </a:moveTo>
                    <a:cubicBezTo>
                      <a:pt x="1107" y="0"/>
                      <a:pt x="0" y="1108"/>
                      <a:pt x="0" y="2477"/>
                    </a:cubicBezTo>
                    <a:cubicBezTo>
                      <a:pt x="0" y="3858"/>
                      <a:pt x="1107" y="4965"/>
                      <a:pt x="2477" y="4965"/>
                    </a:cubicBezTo>
                    <a:cubicBezTo>
                      <a:pt x="3846" y="4965"/>
                      <a:pt x="4953" y="3858"/>
                      <a:pt x="4953" y="2477"/>
                    </a:cubicBezTo>
                    <a:cubicBezTo>
                      <a:pt x="4953" y="1108"/>
                      <a:pt x="3846" y="0"/>
                      <a:pt x="24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194;p28">
                <a:extLst>
                  <a:ext uri="{FF2B5EF4-FFF2-40B4-BE49-F238E27FC236}">
                    <a16:creationId xmlns:a16="http://schemas.microsoft.com/office/drawing/2014/main" id="{344196D1-FD55-F18B-48DB-C6419BA6574E}"/>
                  </a:ext>
                </a:extLst>
              </p:cNvPr>
              <p:cNvSpPr/>
              <p:nvPr/>
            </p:nvSpPr>
            <p:spPr>
              <a:xfrm>
                <a:off x="2637767" y="3896691"/>
                <a:ext cx="124230" cy="124230"/>
              </a:xfrm>
              <a:custGeom>
                <a:avLst/>
                <a:gdLst/>
                <a:ahLst/>
                <a:cxnLst/>
                <a:rect l="l" t="t" r="r" b="b"/>
                <a:pathLst>
                  <a:path w="3906" h="3906" extrusionOk="0">
                    <a:moveTo>
                      <a:pt x="1953" y="0"/>
                    </a:moveTo>
                    <a:cubicBezTo>
                      <a:pt x="869" y="0"/>
                      <a:pt x="0" y="881"/>
                      <a:pt x="0" y="1953"/>
                    </a:cubicBezTo>
                    <a:cubicBezTo>
                      <a:pt x="0" y="3036"/>
                      <a:pt x="869" y="3905"/>
                      <a:pt x="1953" y="3905"/>
                    </a:cubicBezTo>
                    <a:cubicBezTo>
                      <a:pt x="3036" y="3905"/>
                      <a:pt x="3905" y="3036"/>
                      <a:pt x="3905" y="1953"/>
                    </a:cubicBezTo>
                    <a:cubicBezTo>
                      <a:pt x="3905" y="881"/>
                      <a:pt x="3036" y="0"/>
                      <a:pt x="1953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195;p28">
                <a:extLst>
                  <a:ext uri="{FF2B5EF4-FFF2-40B4-BE49-F238E27FC236}">
                    <a16:creationId xmlns:a16="http://schemas.microsoft.com/office/drawing/2014/main" id="{BBFCD95F-A0BE-009F-3435-186A655CDC49}"/>
                  </a:ext>
                </a:extLst>
              </p:cNvPr>
              <p:cNvSpPr/>
              <p:nvPr/>
            </p:nvSpPr>
            <p:spPr>
              <a:xfrm>
                <a:off x="2259471" y="1470626"/>
                <a:ext cx="1247392" cy="2488328"/>
              </a:xfrm>
              <a:custGeom>
                <a:avLst/>
                <a:gdLst/>
                <a:ahLst/>
                <a:cxnLst/>
                <a:rect l="l" t="t" r="r" b="b"/>
                <a:pathLst>
                  <a:path w="39220" h="78237" fill="none" extrusionOk="0">
                    <a:moveTo>
                      <a:pt x="39220" y="19611"/>
                    </a:moveTo>
                    <a:cubicBezTo>
                      <a:pt x="39220" y="8788"/>
                      <a:pt x="30445" y="1"/>
                      <a:pt x="19610" y="1"/>
                    </a:cubicBezTo>
                    <a:cubicBezTo>
                      <a:pt x="8776" y="1"/>
                      <a:pt x="1" y="8788"/>
                      <a:pt x="1" y="19611"/>
                    </a:cubicBezTo>
                    <a:cubicBezTo>
                      <a:pt x="1" y="28374"/>
                      <a:pt x="5751" y="35803"/>
                      <a:pt x="13681" y="38315"/>
                    </a:cubicBezTo>
                    <a:lnTo>
                      <a:pt x="13681" y="78237"/>
                    </a:lnTo>
                  </a:path>
                </a:pathLst>
              </a:custGeom>
              <a:noFill/>
              <a:ln w="15775" cap="flat" cmpd="sng">
                <a:solidFill>
                  <a:srgbClr val="FCBD24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196;p28">
                <a:extLst>
                  <a:ext uri="{FF2B5EF4-FFF2-40B4-BE49-F238E27FC236}">
                    <a16:creationId xmlns:a16="http://schemas.microsoft.com/office/drawing/2014/main" id="{C5EA7C72-049C-87A7-E707-1550A761291D}"/>
                  </a:ext>
                </a:extLst>
              </p:cNvPr>
              <p:cNvSpPr/>
              <p:nvPr/>
            </p:nvSpPr>
            <p:spPr>
              <a:xfrm>
                <a:off x="2323076" y="1534264"/>
                <a:ext cx="1120172" cy="1120140"/>
              </a:xfrm>
              <a:custGeom>
                <a:avLst/>
                <a:gdLst/>
                <a:ahLst/>
                <a:cxnLst/>
                <a:rect l="l" t="t" r="r" b="b"/>
                <a:pathLst>
                  <a:path w="35220" h="35219" extrusionOk="0">
                    <a:moveTo>
                      <a:pt x="17610" y="0"/>
                    </a:moveTo>
                    <a:cubicBezTo>
                      <a:pt x="7883" y="0"/>
                      <a:pt x="1" y="7894"/>
                      <a:pt x="1" y="17610"/>
                    </a:cubicBezTo>
                    <a:cubicBezTo>
                      <a:pt x="1" y="27337"/>
                      <a:pt x="7883" y="35219"/>
                      <a:pt x="17610" y="35219"/>
                    </a:cubicBezTo>
                    <a:cubicBezTo>
                      <a:pt x="27338" y="35219"/>
                      <a:pt x="35220" y="27337"/>
                      <a:pt x="35220" y="17610"/>
                    </a:cubicBezTo>
                    <a:cubicBezTo>
                      <a:pt x="35220" y="7894"/>
                      <a:pt x="27338" y="0"/>
                      <a:pt x="17610" y="0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197;p28">
                <a:extLst>
                  <a:ext uri="{FF2B5EF4-FFF2-40B4-BE49-F238E27FC236}">
                    <a16:creationId xmlns:a16="http://schemas.microsoft.com/office/drawing/2014/main" id="{3C636199-2BBB-7895-01B2-4FF29C550D88}"/>
                  </a:ext>
                </a:extLst>
              </p:cNvPr>
              <p:cNvSpPr/>
              <p:nvPr/>
            </p:nvSpPr>
            <p:spPr>
              <a:xfrm>
                <a:off x="2516597" y="1733797"/>
                <a:ext cx="727826" cy="727857"/>
              </a:xfrm>
              <a:custGeom>
                <a:avLst/>
                <a:gdLst/>
                <a:ahLst/>
                <a:cxnLst/>
                <a:rect l="l" t="t" r="r" b="b"/>
                <a:pathLst>
                  <a:path w="22884" h="22885" extrusionOk="0">
                    <a:moveTo>
                      <a:pt x="11442" y="1"/>
                    </a:moveTo>
                    <a:cubicBezTo>
                      <a:pt x="5120" y="1"/>
                      <a:pt x="0" y="5120"/>
                      <a:pt x="0" y="11443"/>
                    </a:cubicBezTo>
                    <a:cubicBezTo>
                      <a:pt x="0" y="17765"/>
                      <a:pt x="5120" y="22885"/>
                      <a:pt x="11442" y="22885"/>
                    </a:cubicBezTo>
                    <a:cubicBezTo>
                      <a:pt x="17764" y="22885"/>
                      <a:pt x="22884" y="17765"/>
                      <a:pt x="22884" y="11443"/>
                    </a:cubicBezTo>
                    <a:cubicBezTo>
                      <a:pt x="22884" y="5120"/>
                      <a:pt x="17764" y="1"/>
                      <a:pt x="1144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24" name="Google Shape;1198;p28">
                <a:extLst>
                  <a:ext uri="{FF2B5EF4-FFF2-40B4-BE49-F238E27FC236}">
                    <a16:creationId xmlns:a16="http://schemas.microsoft.com/office/drawing/2014/main" id="{114F820B-F3B4-C0D9-1A45-92DD83DC5120}"/>
                  </a:ext>
                </a:extLst>
              </p:cNvPr>
              <p:cNvSpPr txBox="1"/>
              <p:nvPr/>
            </p:nvSpPr>
            <p:spPr>
              <a:xfrm>
                <a:off x="2753483" y="2465473"/>
                <a:ext cx="1752681" cy="17556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/>
                <a:r>
                  <a:rPr lang="es-E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Promover </a:t>
                </a:r>
                <a:r>
                  <a:rPr lang="es-E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la transparencia en la presentación de información financiera relacionada con aspectos sociales y ambientales. </a:t>
                </a:r>
                <a:endParaRPr dirty="0">
                  <a:solidFill>
                    <a:srgbClr val="434343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D31494E4-2D24-AC75-3C05-9DB12434502F}"/>
              </a:ext>
            </a:extLst>
          </p:cNvPr>
          <p:cNvGrpSpPr/>
          <p:nvPr/>
        </p:nvGrpSpPr>
        <p:grpSpPr>
          <a:xfrm>
            <a:off x="8241655" y="1621902"/>
            <a:ext cx="2923159" cy="4003854"/>
            <a:chOff x="4949943" y="1640429"/>
            <a:chExt cx="2627520" cy="4003854"/>
          </a:xfrm>
        </p:grpSpPr>
        <p:sp>
          <p:nvSpPr>
            <p:cNvPr id="26" name="Google Shape;1177;p28">
              <a:extLst>
                <a:ext uri="{FF2B5EF4-FFF2-40B4-BE49-F238E27FC236}">
                  <a16:creationId xmlns:a16="http://schemas.microsoft.com/office/drawing/2014/main" id="{7CEB567D-3F7C-89EA-D6B7-334EA9B015E8}"/>
                </a:ext>
              </a:extLst>
            </p:cNvPr>
            <p:cNvSpPr/>
            <p:nvPr/>
          </p:nvSpPr>
          <p:spPr>
            <a:xfrm>
              <a:off x="6459686" y="2527387"/>
              <a:ext cx="149150" cy="183116"/>
            </a:xfrm>
            <a:custGeom>
              <a:avLst/>
              <a:gdLst/>
              <a:ahLst/>
              <a:cxnLst/>
              <a:rect l="l" t="t" r="r" b="b"/>
              <a:pathLst>
                <a:path w="3692" h="3692" extrusionOk="0">
                  <a:moveTo>
                    <a:pt x="1846" y="0"/>
                  </a:moveTo>
                  <a:cubicBezTo>
                    <a:pt x="834" y="0"/>
                    <a:pt x="1" y="822"/>
                    <a:pt x="1" y="1846"/>
                  </a:cubicBezTo>
                  <a:cubicBezTo>
                    <a:pt x="1" y="2858"/>
                    <a:pt x="834" y="3691"/>
                    <a:pt x="1846" y="3691"/>
                  </a:cubicBezTo>
                  <a:cubicBezTo>
                    <a:pt x="2870" y="3691"/>
                    <a:pt x="3692" y="2858"/>
                    <a:pt x="3692" y="1846"/>
                  </a:cubicBezTo>
                  <a:cubicBezTo>
                    <a:pt x="3692" y="822"/>
                    <a:pt x="2870" y="0"/>
                    <a:pt x="1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78;p28">
              <a:extLst>
                <a:ext uri="{FF2B5EF4-FFF2-40B4-BE49-F238E27FC236}">
                  <a16:creationId xmlns:a16="http://schemas.microsoft.com/office/drawing/2014/main" id="{377E123A-4A77-ED0F-98FA-A7DF7117B027}"/>
                </a:ext>
              </a:extLst>
            </p:cNvPr>
            <p:cNvSpPr/>
            <p:nvPr/>
          </p:nvSpPr>
          <p:spPr>
            <a:xfrm>
              <a:off x="6475562" y="2546879"/>
              <a:ext cx="117397" cy="144132"/>
            </a:xfrm>
            <a:custGeom>
              <a:avLst/>
              <a:gdLst/>
              <a:ahLst/>
              <a:cxnLst/>
              <a:rect l="l" t="t" r="r" b="b"/>
              <a:pathLst>
                <a:path w="2906" h="2906" extrusionOk="0">
                  <a:moveTo>
                    <a:pt x="1453" y="0"/>
                  </a:moveTo>
                  <a:cubicBezTo>
                    <a:pt x="655" y="0"/>
                    <a:pt x="1" y="643"/>
                    <a:pt x="1" y="1453"/>
                  </a:cubicBezTo>
                  <a:cubicBezTo>
                    <a:pt x="1" y="2250"/>
                    <a:pt x="655" y="2905"/>
                    <a:pt x="1453" y="2905"/>
                  </a:cubicBezTo>
                  <a:cubicBezTo>
                    <a:pt x="2263" y="2905"/>
                    <a:pt x="2906" y="2250"/>
                    <a:pt x="2906" y="1453"/>
                  </a:cubicBezTo>
                  <a:cubicBezTo>
                    <a:pt x="2906" y="643"/>
                    <a:pt x="2263" y="0"/>
                    <a:pt x="1453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79;p28">
              <a:extLst>
                <a:ext uri="{FF2B5EF4-FFF2-40B4-BE49-F238E27FC236}">
                  <a16:creationId xmlns:a16="http://schemas.microsoft.com/office/drawing/2014/main" id="{C06F4C7A-BA69-7F28-2E69-2AEE1D65D1D8}"/>
                </a:ext>
              </a:extLst>
            </p:cNvPr>
            <p:cNvSpPr/>
            <p:nvPr/>
          </p:nvSpPr>
          <p:spPr>
            <a:xfrm>
              <a:off x="5154262" y="2495498"/>
              <a:ext cx="39954" cy="85061"/>
            </a:xfrm>
            <a:custGeom>
              <a:avLst/>
              <a:gdLst/>
              <a:ahLst/>
              <a:cxnLst/>
              <a:rect l="l" t="t" r="r" b="b"/>
              <a:pathLst>
                <a:path w="989" h="1715" extrusionOk="0">
                  <a:moveTo>
                    <a:pt x="0" y="0"/>
                  </a:moveTo>
                  <a:lnTo>
                    <a:pt x="0" y="1715"/>
                  </a:lnTo>
                  <a:lnTo>
                    <a:pt x="988" y="1715"/>
                  </a:lnTo>
                  <a:lnTo>
                    <a:pt x="9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81;p28">
              <a:extLst>
                <a:ext uri="{FF2B5EF4-FFF2-40B4-BE49-F238E27FC236}">
                  <a16:creationId xmlns:a16="http://schemas.microsoft.com/office/drawing/2014/main" id="{5C617548-EF19-FED3-BC96-415962657E2F}"/>
                </a:ext>
              </a:extLst>
            </p:cNvPr>
            <p:cNvSpPr/>
            <p:nvPr/>
          </p:nvSpPr>
          <p:spPr>
            <a:xfrm>
              <a:off x="7173074" y="2495498"/>
              <a:ext cx="39954" cy="85061"/>
            </a:xfrm>
            <a:custGeom>
              <a:avLst/>
              <a:gdLst/>
              <a:ahLst/>
              <a:cxnLst/>
              <a:rect l="l" t="t" r="r" b="b"/>
              <a:pathLst>
                <a:path w="989" h="1715" extrusionOk="0">
                  <a:moveTo>
                    <a:pt x="0" y="0"/>
                  </a:moveTo>
                  <a:lnTo>
                    <a:pt x="0" y="1715"/>
                  </a:lnTo>
                  <a:lnTo>
                    <a:pt x="989" y="1715"/>
                  </a:lnTo>
                  <a:lnTo>
                    <a:pt x="9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Google Shape;1199;p28">
              <a:extLst>
                <a:ext uri="{FF2B5EF4-FFF2-40B4-BE49-F238E27FC236}">
                  <a16:creationId xmlns:a16="http://schemas.microsoft.com/office/drawing/2014/main" id="{983EB700-975D-E691-97F9-1D3E3B4EF16E}"/>
                </a:ext>
              </a:extLst>
            </p:cNvPr>
            <p:cNvGrpSpPr/>
            <p:nvPr/>
          </p:nvGrpSpPr>
          <p:grpSpPr>
            <a:xfrm>
              <a:off x="4949943" y="1640429"/>
              <a:ext cx="2627520" cy="4003854"/>
              <a:chOff x="3848855" y="1470626"/>
              <a:chExt cx="2068613" cy="2567489"/>
            </a:xfrm>
          </p:grpSpPr>
          <p:sp>
            <p:nvSpPr>
              <p:cNvPr id="31" name="Google Shape;1200;p28">
                <a:extLst>
                  <a:ext uri="{FF2B5EF4-FFF2-40B4-BE49-F238E27FC236}">
                    <a16:creationId xmlns:a16="http://schemas.microsoft.com/office/drawing/2014/main" id="{9FE3C4C5-65FE-1CFB-967A-75B3490D9015}"/>
                  </a:ext>
                </a:extLst>
              </p:cNvPr>
              <p:cNvSpPr/>
              <p:nvPr/>
            </p:nvSpPr>
            <p:spPr>
              <a:xfrm>
                <a:off x="4203299" y="3880026"/>
                <a:ext cx="157912" cy="157944"/>
              </a:xfrm>
              <a:custGeom>
                <a:avLst/>
                <a:gdLst/>
                <a:ahLst/>
                <a:cxnLst/>
                <a:rect l="l" t="t" r="r" b="b"/>
                <a:pathLst>
                  <a:path w="4965" h="4966" extrusionOk="0">
                    <a:moveTo>
                      <a:pt x="2477" y="0"/>
                    </a:moveTo>
                    <a:cubicBezTo>
                      <a:pt x="1107" y="0"/>
                      <a:pt x="0" y="1108"/>
                      <a:pt x="0" y="2477"/>
                    </a:cubicBezTo>
                    <a:cubicBezTo>
                      <a:pt x="0" y="3858"/>
                      <a:pt x="1107" y="4965"/>
                      <a:pt x="2477" y="4965"/>
                    </a:cubicBezTo>
                    <a:cubicBezTo>
                      <a:pt x="3858" y="4965"/>
                      <a:pt x="4965" y="3858"/>
                      <a:pt x="4965" y="2477"/>
                    </a:cubicBezTo>
                    <a:cubicBezTo>
                      <a:pt x="4965" y="1108"/>
                      <a:pt x="3858" y="0"/>
                      <a:pt x="24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201;p28">
                <a:extLst>
                  <a:ext uri="{FF2B5EF4-FFF2-40B4-BE49-F238E27FC236}">
                    <a16:creationId xmlns:a16="http://schemas.microsoft.com/office/drawing/2014/main" id="{85D6F869-CFCF-AB5C-788D-532B4AF2DCF4}"/>
                  </a:ext>
                </a:extLst>
              </p:cNvPr>
              <p:cNvSpPr/>
              <p:nvPr/>
            </p:nvSpPr>
            <p:spPr>
              <a:xfrm>
                <a:off x="4219964" y="3896691"/>
                <a:ext cx="124612" cy="124230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3906" extrusionOk="0">
                    <a:moveTo>
                      <a:pt x="1953" y="0"/>
                    </a:moveTo>
                    <a:cubicBezTo>
                      <a:pt x="881" y="0"/>
                      <a:pt x="0" y="881"/>
                      <a:pt x="0" y="1953"/>
                    </a:cubicBezTo>
                    <a:cubicBezTo>
                      <a:pt x="0" y="3036"/>
                      <a:pt x="881" y="3905"/>
                      <a:pt x="1953" y="3905"/>
                    </a:cubicBezTo>
                    <a:cubicBezTo>
                      <a:pt x="3036" y="3905"/>
                      <a:pt x="3917" y="3036"/>
                      <a:pt x="3917" y="1953"/>
                    </a:cubicBezTo>
                    <a:cubicBezTo>
                      <a:pt x="3917" y="881"/>
                      <a:pt x="3036" y="0"/>
                      <a:pt x="1953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202;p28">
                <a:extLst>
                  <a:ext uri="{FF2B5EF4-FFF2-40B4-BE49-F238E27FC236}">
                    <a16:creationId xmlns:a16="http://schemas.microsoft.com/office/drawing/2014/main" id="{55467569-29B1-EA5B-8A46-36571E5EBB2B}"/>
                  </a:ext>
                </a:extLst>
              </p:cNvPr>
              <p:cNvSpPr/>
              <p:nvPr/>
            </p:nvSpPr>
            <p:spPr>
              <a:xfrm>
                <a:off x="3848855" y="1470626"/>
                <a:ext cx="1247424" cy="2488328"/>
              </a:xfrm>
              <a:custGeom>
                <a:avLst/>
                <a:gdLst/>
                <a:ahLst/>
                <a:cxnLst/>
                <a:rect l="l" t="t" r="r" b="b"/>
                <a:pathLst>
                  <a:path w="39221" h="78237" fill="none" extrusionOk="0">
                    <a:moveTo>
                      <a:pt x="39220" y="19611"/>
                    </a:moveTo>
                    <a:cubicBezTo>
                      <a:pt x="39220" y="8788"/>
                      <a:pt x="30445" y="1"/>
                      <a:pt x="19611" y="1"/>
                    </a:cubicBezTo>
                    <a:cubicBezTo>
                      <a:pt x="8776" y="1"/>
                      <a:pt x="1" y="8788"/>
                      <a:pt x="1" y="19611"/>
                    </a:cubicBezTo>
                    <a:cubicBezTo>
                      <a:pt x="1" y="28374"/>
                      <a:pt x="5752" y="35803"/>
                      <a:pt x="13681" y="38315"/>
                    </a:cubicBezTo>
                    <a:lnTo>
                      <a:pt x="13681" y="78237"/>
                    </a:lnTo>
                  </a:path>
                </a:pathLst>
              </a:custGeom>
              <a:noFill/>
              <a:ln w="15775" cap="flat" cmpd="sng">
                <a:solidFill>
                  <a:srgbClr val="5EB2FC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203;p28">
                <a:extLst>
                  <a:ext uri="{FF2B5EF4-FFF2-40B4-BE49-F238E27FC236}">
                    <a16:creationId xmlns:a16="http://schemas.microsoft.com/office/drawing/2014/main" id="{12074B57-A17B-01EF-B748-633196111056}"/>
                  </a:ext>
                </a:extLst>
              </p:cNvPr>
              <p:cNvSpPr/>
              <p:nvPr/>
            </p:nvSpPr>
            <p:spPr>
              <a:xfrm>
                <a:off x="3912493" y="1534264"/>
                <a:ext cx="1120140" cy="1120140"/>
              </a:xfrm>
              <a:custGeom>
                <a:avLst/>
                <a:gdLst/>
                <a:ahLst/>
                <a:cxnLst/>
                <a:rect l="l" t="t" r="r" b="b"/>
                <a:pathLst>
                  <a:path w="35219" h="35219" extrusionOk="0">
                    <a:moveTo>
                      <a:pt x="17610" y="0"/>
                    </a:moveTo>
                    <a:cubicBezTo>
                      <a:pt x="7882" y="0"/>
                      <a:pt x="0" y="7894"/>
                      <a:pt x="0" y="17610"/>
                    </a:cubicBezTo>
                    <a:cubicBezTo>
                      <a:pt x="0" y="27337"/>
                      <a:pt x="7882" y="35219"/>
                      <a:pt x="17610" y="35219"/>
                    </a:cubicBezTo>
                    <a:cubicBezTo>
                      <a:pt x="27337" y="35219"/>
                      <a:pt x="35219" y="27337"/>
                      <a:pt x="35219" y="17610"/>
                    </a:cubicBezTo>
                    <a:cubicBezTo>
                      <a:pt x="35219" y="7894"/>
                      <a:pt x="27337" y="0"/>
                      <a:pt x="17610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204;p28">
                <a:extLst>
                  <a:ext uri="{FF2B5EF4-FFF2-40B4-BE49-F238E27FC236}">
                    <a16:creationId xmlns:a16="http://schemas.microsoft.com/office/drawing/2014/main" id="{88EC56ED-D974-F61F-8462-90D2A37C703A}"/>
                  </a:ext>
                </a:extLst>
              </p:cNvPr>
              <p:cNvSpPr/>
              <p:nvPr/>
            </p:nvSpPr>
            <p:spPr>
              <a:xfrm>
                <a:off x="4105982" y="1733797"/>
                <a:ext cx="727826" cy="727857"/>
              </a:xfrm>
              <a:custGeom>
                <a:avLst/>
                <a:gdLst/>
                <a:ahLst/>
                <a:cxnLst/>
                <a:rect l="l" t="t" r="r" b="b"/>
                <a:pathLst>
                  <a:path w="22884" h="22885" extrusionOk="0">
                    <a:moveTo>
                      <a:pt x="11442" y="1"/>
                    </a:moveTo>
                    <a:cubicBezTo>
                      <a:pt x="5120" y="1"/>
                      <a:pt x="0" y="5120"/>
                      <a:pt x="0" y="11443"/>
                    </a:cubicBezTo>
                    <a:cubicBezTo>
                      <a:pt x="0" y="17765"/>
                      <a:pt x="5120" y="22885"/>
                      <a:pt x="11442" y="22885"/>
                    </a:cubicBezTo>
                    <a:cubicBezTo>
                      <a:pt x="17764" y="22885"/>
                      <a:pt x="22884" y="17765"/>
                      <a:pt x="22884" y="11443"/>
                    </a:cubicBezTo>
                    <a:cubicBezTo>
                      <a:pt x="22884" y="5120"/>
                      <a:pt x="17764" y="1"/>
                      <a:pt x="1144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36" name="Google Shape;1205;p28">
                <a:extLst>
                  <a:ext uri="{FF2B5EF4-FFF2-40B4-BE49-F238E27FC236}">
                    <a16:creationId xmlns:a16="http://schemas.microsoft.com/office/drawing/2014/main" id="{E6334A75-A8A0-1AA9-365B-45A72705B309}"/>
                  </a:ext>
                </a:extLst>
              </p:cNvPr>
              <p:cNvSpPr txBox="1"/>
              <p:nvPr/>
            </p:nvSpPr>
            <p:spPr>
              <a:xfrm>
                <a:off x="4351038" y="2725581"/>
                <a:ext cx="1566430" cy="13125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es-E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L</a:t>
                </a:r>
                <a:r>
                  <a:rPr lang="es-E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os </a:t>
                </a:r>
                <a:r>
                  <a:rPr lang="es-E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profesionales de la contabilidad y la gestión reciban capacitación adecuada en contabilidad social y ambiental</a:t>
                </a:r>
                <a:endParaRPr sz="1600" dirty="0">
                  <a:solidFill>
                    <a:srgbClr val="434343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endParaRPr>
              </a:p>
            </p:txBody>
          </p:sp>
        </p:grpSp>
      </p:grpSp>
      <p:pic>
        <p:nvPicPr>
          <p:cNvPr id="37" name="Imagen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837" y="2189604"/>
            <a:ext cx="920367" cy="920367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3392" y="2081046"/>
            <a:ext cx="876910" cy="876910"/>
          </a:xfrm>
          <a:prstGeom prst="rect">
            <a:avLst/>
          </a:prstGeom>
        </p:spPr>
      </p:pic>
      <p:sp>
        <p:nvSpPr>
          <p:cNvPr id="39" name="Título 9"/>
          <p:cNvSpPr>
            <a:spLocks noGrp="1"/>
          </p:cNvSpPr>
          <p:nvPr>
            <p:ph type="title"/>
          </p:nvPr>
        </p:nvSpPr>
        <p:spPr>
          <a:xfrm>
            <a:off x="8360229" y="439752"/>
            <a:ext cx="3383279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479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05393" y="1300941"/>
            <a:ext cx="10776857" cy="4806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CO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Adamkova, N., &amp; Catani, M. (202). </a:t>
            </a:r>
            <a:r>
              <a:rPr lang="es-CO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Contabilidad Social y Ambiental para la </a:t>
            </a:r>
            <a:r>
              <a:rPr lang="es-CO" i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Sostendad </a:t>
            </a:r>
            <a:r>
              <a:rPr lang="es-CO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el Proceso Contable: Reflexiones para su Enseñanza-Aprendizaje.</a:t>
            </a:r>
            <a:r>
              <a:rPr lang="es-CO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Argentina: capicreview</a:t>
            </a:r>
            <a:r>
              <a:rPr lang="es-CO" kern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Canale, S., &amp; Podmoguilnye, M. (2018). LA CONTABILIDAD SOCIAL Y AMBIENTAL Y SU UTILIDAD EN LAS DECISIONES SOCIALES AMBIENTALES </a:t>
            </a:r>
            <a:r>
              <a:rPr lang="es-ES" kern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s-CO" dirty="0"/>
              <a:t>Larrinaga, C. (2017). En torno a la evolución de la investigación en Contabilidad Social y Medioambiental. </a:t>
            </a:r>
            <a:r>
              <a:rPr lang="es-CO" i="1" dirty="0"/>
              <a:t>revistas.elpoli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r>
              <a:rPr lang="es-CO" dirty="0"/>
              <a:t>Sachs, J. (2014). </a:t>
            </a:r>
            <a:r>
              <a:rPr lang="es-CO" i="1" dirty="0"/>
              <a:t>edalyc.org.</a:t>
            </a:r>
            <a:r>
              <a:rPr lang="es-CO" dirty="0"/>
              <a:t> Obtenido de Universidad Externado de Colombia: https://www.redalyc.org/journal/531/53163843011/html/</a:t>
            </a:r>
            <a:endParaRPr lang="en-US" dirty="0"/>
          </a:p>
          <a:p>
            <a:endParaRPr lang="es-CO" dirty="0" smtClean="0"/>
          </a:p>
          <a:p>
            <a:endParaRPr lang="en-US" dirty="0"/>
          </a:p>
          <a:p>
            <a:r>
              <a:rPr lang="es-CO" dirty="0" smtClean="0"/>
              <a:t>Moya</a:t>
            </a:r>
            <a:r>
              <a:rPr lang="es-CO" dirty="0"/>
              <a:t>, E., &amp; Marzano, F. (2020). RESIDUOS SÓLIDOS EN MAR DEL PLATA: UN ANÁLISIS DESDE LA CONTABILIDAD SOCIAL Y AMBIENTAL</a:t>
            </a:r>
            <a:r>
              <a:rPr lang="es-CO" dirty="0" smtClean="0"/>
              <a:t>.</a:t>
            </a:r>
          </a:p>
          <a:p>
            <a:endParaRPr lang="en-US" dirty="0"/>
          </a:p>
          <a:p>
            <a:r>
              <a:rPr lang="es-CO" dirty="0"/>
              <a:t>Norma Beatriz Geba, M. L. (28 de octubre del 2016). </a:t>
            </a:r>
            <a:r>
              <a:rPr lang="es-CO" i="1" dirty="0"/>
              <a:t>Contabilidad Social y Ambiental: aportes del sistema contable de gestión ambiental a la contabilidad patrimonial-financiera.</a:t>
            </a:r>
            <a:r>
              <a:rPr lang="es-CO" dirty="0"/>
              <a:t> </a:t>
            </a:r>
            <a:r>
              <a:rPr lang="es-CO" dirty="0" smtClean="0"/>
              <a:t>Colombia</a:t>
            </a:r>
            <a:r>
              <a:rPr lang="es-CO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ibili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ítulo 9"/>
          <p:cNvSpPr>
            <a:spLocks noGrp="1"/>
          </p:cNvSpPr>
          <p:nvPr>
            <p:ph type="title"/>
          </p:nvPr>
        </p:nvSpPr>
        <p:spPr>
          <a:xfrm>
            <a:off x="6975566" y="426689"/>
            <a:ext cx="4963885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 Bibliográficas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9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05393" y="1300941"/>
            <a:ext cx="10776857" cy="5654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kern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Murrieta</a:t>
            </a:r>
            <a:r>
              <a:rPr lang="es-E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N., Magdalena, E., &amp; Báez, D. (2023). La contabilidad ambiental y su relación con la responsabilidad social </a:t>
            </a:r>
            <a:r>
              <a:rPr lang="es-ES" kern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empresarial.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CO" dirty="0"/>
              <a:t>Prats, G., Ramírez, A., Mapén, F., &amp; de Jesús, F. (2019). Contabilidad ambiental para organizaciones en México. </a:t>
            </a:r>
            <a:r>
              <a:rPr lang="es-CO" i="1" dirty="0"/>
              <a:t>Revista Venezolana de Gerencia</a:t>
            </a:r>
            <a:r>
              <a:rPr lang="es-CO" dirty="0" smtClean="0"/>
              <a:t>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dirty="0"/>
              <a:t>Sergio, R. (2002). www.argentina.gob.ar. Obtenido de https://www.argentina.gob.ar/sites/default/files/estructura-normativa-de-residuos-1.pdf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dirty="0"/>
              <a:t>Torres, B., Mapén, F., &amp; Martínez, G. (s.f.). LA CONTABILIDAD AMBIENTAL Y EL DESARROLLO SOSTENIBLE EN MÉXICO: UN ESTUDIO COMPARATIVO DESDE LOS PLANES NACIONALES. CCCSS.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dirty="0"/>
              <a:t>Universidad Santiago de Chile, U. S. (18 de Mayo del 2018). ¿Qué es la contabilidad social y ambiental? Chile, Colombia.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dirty="0"/>
              <a:t>Vanessa, L., &amp; Martínez, L. (s.f.). CONTABILIDAD AMBIENTAL: UN RETO PARA LA FORMACIÓN PROFESIONAL CONTABLE INTEGRAL.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s-ES" dirty="0"/>
              <a:t>Vargas, C., &amp; Alexis, D. (s.f.). La Contabilidad Social y Ambiental y su Aplicación en las Empresas Colombianas. Repositorio RI-UTS.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endParaRPr lang="en-US" dirty="0" smtClean="0"/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endParaRPr lang="es-E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ítulo 9"/>
          <p:cNvSpPr>
            <a:spLocks noGrp="1"/>
          </p:cNvSpPr>
          <p:nvPr>
            <p:ph type="title"/>
          </p:nvPr>
        </p:nvSpPr>
        <p:spPr>
          <a:xfrm>
            <a:off x="6975566" y="426689"/>
            <a:ext cx="4963885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 Bibliográficas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3477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3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90"/>
          <p:cNvSpPr txBox="1">
            <a:spLocks/>
          </p:cNvSpPr>
          <p:nvPr/>
        </p:nvSpPr>
        <p:spPr>
          <a:xfrm>
            <a:off x="1510146" y="847376"/>
            <a:ext cx="10072254" cy="204822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551A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CO" sz="3200" dirty="0" smtClean="0"/>
              <a:t>Análisis del Estado Actual del Marco Legal Vigente en Contabilidad Social y Ambiental en Países de América Latina, Tomando como Base Artículos Científicos, Libros, Revistas y Capítulos</a:t>
            </a:r>
            <a:endParaRPr lang="en-US" sz="3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031DED2-8502-677F-BEF8-F254CE6E9F32}"/>
              </a:ext>
            </a:extLst>
          </p:cNvPr>
          <p:cNvSpPr txBox="1"/>
          <p:nvPr/>
        </p:nvSpPr>
        <p:spPr>
          <a:xfrm>
            <a:off x="1510146" y="3868062"/>
            <a:ext cx="489184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215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b="1" dirty="0" smtClean="0">
                <a:solidFill>
                  <a:schemeClr val="dk1"/>
                </a:solidFill>
                <a:latin typeface="Century Gothic" panose="020B0502020202020204" pitchFamily="34" charset="0"/>
                <a:ea typeface="Tahoma"/>
                <a:cs typeface="Tahoma"/>
                <a:sym typeface="Tahoma"/>
              </a:rPr>
              <a:t>Directores</a:t>
            </a:r>
            <a:endParaRPr lang="es-MX" sz="1800" b="1" i="0" u="none" strike="noStrike" cap="none" dirty="0" smtClean="0">
              <a:solidFill>
                <a:schemeClr val="dk1"/>
              </a:solidFill>
              <a:latin typeface="Century Gothic" panose="020B0502020202020204" pitchFamily="34" charset="0"/>
              <a:ea typeface="Tahoma"/>
              <a:cs typeface="Tahoma"/>
              <a:sym typeface="Tahoma"/>
            </a:endParaRPr>
          </a:p>
          <a:p>
            <a:pPr marL="0" marR="0" lvl="0" indent="450215" algn="ctr" rtl="0">
              <a:spcBef>
                <a:spcPts val="0"/>
              </a:spcBef>
              <a:spcAft>
                <a:spcPts val="0"/>
              </a:spcAft>
              <a:buNone/>
            </a:pPr>
            <a:endParaRPr lang="es-MX" sz="1800" b="1" i="0" u="none" strike="noStrike" cap="none" dirty="0" smtClean="0">
              <a:solidFill>
                <a:schemeClr val="dk1"/>
              </a:solidFill>
              <a:latin typeface="Century Gothic" panose="020B0502020202020204" pitchFamily="34" charset="0"/>
              <a:ea typeface="Tahoma"/>
              <a:cs typeface="Tahoma"/>
              <a:sym typeface="Tahoma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chemeClr val="dk1"/>
                </a:solidFill>
                <a:latin typeface="Century Gothic" panose="020B0502020202020204" pitchFamily="34" charset="0"/>
                <a:ea typeface="Tahoma"/>
                <a:cs typeface="Tahoma"/>
                <a:sym typeface="Tahoma"/>
              </a:rPr>
              <a:t>Doctor </a:t>
            </a:r>
            <a:r>
              <a:rPr lang="es-ES" dirty="0">
                <a:solidFill>
                  <a:schemeClr val="dk1"/>
                </a:solidFill>
                <a:latin typeface="Century Gothic" panose="020B0502020202020204" pitchFamily="34" charset="0"/>
                <a:ea typeface="Tahoma"/>
                <a:cs typeface="Tahoma"/>
                <a:sym typeface="Tahoma"/>
              </a:rPr>
              <a:t>Carlos Alberto Oyola Moreno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dk1"/>
                </a:solidFill>
                <a:latin typeface="Century Gothic" panose="020B0502020202020204" pitchFamily="34" charset="0"/>
                <a:ea typeface="Tahoma"/>
                <a:cs typeface="Tahoma"/>
                <a:sym typeface="Tahoma"/>
              </a:rPr>
              <a:t> Especialista Flor Ángel Eslava Bueno</a:t>
            </a:r>
          </a:p>
          <a:p>
            <a:pPr marL="0" marR="0" lvl="0" indent="450215" algn="ctr" rtl="0">
              <a:spcBef>
                <a:spcPts val="0"/>
              </a:spcBef>
              <a:spcAft>
                <a:spcPts val="0"/>
              </a:spcAft>
              <a:buNone/>
            </a:pPr>
            <a:endParaRPr lang="es-MX" sz="1800" b="1" i="0" u="none" strike="noStrike" cap="none" dirty="0">
              <a:solidFill>
                <a:schemeClr val="dk1"/>
              </a:solidFill>
              <a:latin typeface="Century Gothic" panose="020B0502020202020204" pitchFamily="34" charset="0"/>
              <a:ea typeface="Tahoma"/>
              <a:cs typeface="Tahoma"/>
              <a:sym typeface="Tahoma"/>
            </a:endParaRPr>
          </a:p>
          <a:p>
            <a:pPr marL="0" marR="0" lvl="0" indent="450215" algn="ctr" rtl="0">
              <a:spcBef>
                <a:spcPts val="0"/>
              </a:spcBef>
              <a:spcAft>
                <a:spcPts val="0"/>
              </a:spcAft>
              <a:buNone/>
            </a:pPr>
            <a:endParaRPr lang="es-MX" sz="1800" b="1" i="0" u="none" strike="noStrike" cap="none" dirty="0">
              <a:solidFill>
                <a:schemeClr val="dk1"/>
              </a:solidFill>
              <a:latin typeface="Century Gothic" panose="020B0502020202020204" pitchFamily="34" charset="0"/>
              <a:ea typeface="Tahoma"/>
              <a:cs typeface="Tahoma"/>
              <a:sym typeface="Tahoma"/>
            </a:endParaRPr>
          </a:p>
          <a:p>
            <a:pPr marL="0" marR="0" lvl="0" indent="450215" algn="ctr" rtl="0">
              <a:spcBef>
                <a:spcPts val="0"/>
              </a:spcBef>
              <a:spcAft>
                <a:spcPts val="0"/>
              </a:spcAft>
              <a:buNone/>
            </a:pPr>
            <a:endParaRPr lang="es-MX" sz="1800" b="0" i="0" u="none" strike="noStrike" cap="none" dirty="0">
              <a:solidFill>
                <a:schemeClr val="dk1"/>
              </a:solidFill>
              <a:latin typeface="Century Gothic" panose="020B0502020202020204" pitchFamily="34" charset="0"/>
              <a:ea typeface="Tahoma"/>
              <a:cs typeface="Tahoma"/>
              <a:sym typeface="Tahoma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4A82569-7D69-FDED-7760-F650052D6CFF}"/>
              </a:ext>
            </a:extLst>
          </p:cNvPr>
          <p:cNvSpPr txBox="1"/>
          <p:nvPr/>
        </p:nvSpPr>
        <p:spPr>
          <a:xfrm>
            <a:off x="5949043" y="3868062"/>
            <a:ext cx="60937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SzPct val="100000"/>
            </a:pPr>
            <a:r>
              <a:rPr lang="es-ES" b="1" dirty="0" smtClean="0">
                <a:latin typeface="Century Gothic" panose="020B0502020202020204" pitchFamily="34" charset="0"/>
              </a:rPr>
              <a:t>Estudiante</a:t>
            </a:r>
            <a:endParaRPr lang="es-ES" sz="18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0" indent="0" algn="ctr">
              <a:buSzPct val="100000"/>
            </a:pPr>
            <a:endParaRPr lang="es-ES" sz="1800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0" indent="0" algn="ctr">
              <a:buSzPct val="100000"/>
            </a:pPr>
            <a:r>
              <a:rPr lang="es-ES" dirty="0" smtClean="0">
                <a:latin typeface="Century Gothic" panose="020B0502020202020204" pitchFamily="34" charset="0"/>
              </a:rPr>
              <a:t>Francisco Eduardo Suescún Mestre</a:t>
            </a:r>
            <a:endParaRPr lang="es-E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4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774" y="2207622"/>
            <a:ext cx="3735979" cy="373597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30035" y="2694941"/>
            <a:ext cx="2996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 </a:t>
            </a:r>
            <a:r>
              <a:rPr lang="es-CO" sz="20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detallada </a:t>
            </a:r>
            <a:r>
              <a:rPr lang="es-CO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 busca comprender y evaluar el marco normativo relacionado con la contabilidad social y ambiental en la región </a:t>
            </a:r>
            <a:r>
              <a:rPr lang="es-CO" sz="20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latinoamericana.</a:t>
            </a:r>
            <a:endParaRPr lang="en-US" sz="20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534" y="2207621"/>
            <a:ext cx="3735979" cy="3735979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7829002" y="2848829"/>
            <a:ext cx="3252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El presente proyecto se basó en el análisis detallado del estado actual del marco legal vigente en contabilidad social y ambiental en países de América Latina. </a:t>
            </a:r>
            <a:endParaRPr lang="en-US" sz="20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027" y="3133912"/>
            <a:ext cx="1645920" cy="1645920"/>
          </a:xfrm>
          <a:prstGeom prst="rect">
            <a:avLst/>
          </a:prstGeom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8734699" y="295697"/>
            <a:ext cx="3200399" cy="418011"/>
          </a:xfrm>
        </p:spPr>
        <p:txBody>
          <a:bodyPr/>
          <a:lstStyle/>
          <a:p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Referente Teórico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295000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lamada de nube 1"/>
          <p:cNvSpPr/>
          <p:nvPr/>
        </p:nvSpPr>
        <p:spPr>
          <a:xfrm rot="10974205">
            <a:off x="2657007" y="828400"/>
            <a:ext cx="6075823" cy="2385350"/>
          </a:xfrm>
          <a:prstGeom prst="cloudCallout">
            <a:avLst>
              <a:gd name="adj1" fmla="val -65320"/>
              <a:gd name="adj2" fmla="val 50893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2"/>
          <p:cNvSpPr/>
          <p:nvPr/>
        </p:nvSpPr>
        <p:spPr>
          <a:xfrm>
            <a:off x="3038184" y="1615764"/>
            <a:ext cx="5478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Cuál ha </a:t>
            </a: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sido la normativa que rige en los países de 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América Latina</a:t>
            </a: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sobre la contabilidad social y ambiental?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oogle Shape;1617;p33">
            <a:extLst>
              <a:ext uri="{FF2B5EF4-FFF2-40B4-BE49-F238E27FC236}">
                <a16:creationId xmlns:a16="http://schemas.microsoft.com/office/drawing/2014/main" id="{5140CFF0-931E-C958-CFED-2CF5C9F729AE}"/>
              </a:ext>
            </a:extLst>
          </p:cNvPr>
          <p:cNvGrpSpPr/>
          <p:nvPr/>
        </p:nvGrpSpPr>
        <p:grpSpPr>
          <a:xfrm>
            <a:off x="8228602" y="712201"/>
            <a:ext cx="1774379" cy="1776098"/>
            <a:chOff x="3275625" y="2883488"/>
            <a:chExt cx="795098" cy="1142634"/>
          </a:xfrm>
        </p:grpSpPr>
        <p:sp>
          <p:nvSpPr>
            <p:cNvPr id="5" name="Google Shape;1618;p33">
              <a:extLst>
                <a:ext uri="{FF2B5EF4-FFF2-40B4-BE49-F238E27FC236}">
                  <a16:creationId xmlns:a16="http://schemas.microsoft.com/office/drawing/2014/main" id="{1681A527-1E65-32AF-AE5A-E7CE40E77C62}"/>
                </a:ext>
              </a:extLst>
            </p:cNvPr>
            <p:cNvSpPr/>
            <p:nvPr/>
          </p:nvSpPr>
          <p:spPr>
            <a:xfrm>
              <a:off x="3335821" y="2883488"/>
              <a:ext cx="734902" cy="694798"/>
            </a:xfrm>
            <a:custGeom>
              <a:avLst/>
              <a:gdLst/>
              <a:ahLst/>
              <a:cxnLst/>
              <a:rect l="l" t="t" r="r" b="b"/>
              <a:pathLst>
                <a:path w="35862" h="33905" extrusionOk="0">
                  <a:moveTo>
                    <a:pt x="17087" y="0"/>
                  </a:moveTo>
                  <a:cubicBezTo>
                    <a:pt x="16972" y="0"/>
                    <a:pt x="16856" y="1"/>
                    <a:pt x="16740" y="4"/>
                  </a:cubicBezTo>
                  <a:cubicBezTo>
                    <a:pt x="14728" y="28"/>
                    <a:pt x="12716" y="540"/>
                    <a:pt x="10942" y="1480"/>
                  </a:cubicBezTo>
                  <a:cubicBezTo>
                    <a:pt x="9716" y="2147"/>
                    <a:pt x="8608" y="2981"/>
                    <a:pt x="7525" y="3850"/>
                  </a:cubicBezTo>
                  <a:cubicBezTo>
                    <a:pt x="5263" y="5707"/>
                    <a:pt x="3179" y="7850"/>
                    <a:pt x="1727" y="10410"/>
                  </a:cubicBezTo>
                  <a:cubicBezTo>
                    <a:pt x="893" y="11863"/>
                    <a:pt x="417" y="13494"/>
                    <a:pt x="286" y="15161"/>
                  </a:cubicBezTo>
                  <a:cubicBezTo>
                    <a:pt x="107" y="16220"/>
                    <a:pt x="0" y="17292"/>
                    <a:pt x="48" y="18363"/>
                  </a:cubicBezTo>
                  <a:cubicBezTo>
                    <a:pt x="155" y="20638"/>
                    <a:pt x="619" y="22924"/>
                    <a:pt x="1655" y="24971"/>
                  </a:cubicBezTo>
                  <a:cubicBezTo>
                    <a:pt x="2358" y="26376"/>
                    <a:pt x="3358" y="27627"/>
                    <a:pt x="4501" y="28698"/>
                  </a:cubicBezTo>
                  <a:cubicBezTo>
                    <a:pt x="6918" y="30960"/>
                    <a:pt x="9942" y="32544"/>
                    <a:pt x="13157" y="33306"/>
                  </a:cubicBezTo>
                  <a:cubicBezTo>
                    <a:pt x="14774" y="33699"/>
                    <a:pt x="16441" y="33905"/>
                    <a:pt x="18107" y="33905"/>
                  </a:cubicBezTo>
                  <a:cubicBezTo>
                    <a:pt x="20071" y="33905"/>
                    <a:pt x="22033" y="33619"/>
                    <a:pt x="23908" y="33020"/>
                  </a:cubicBezTo>
                  <a:cubicBezTo>
                    <a:pt x="27027" y="32032"/>
                    <a:pt x="29837" y="30163"/>
                    <a:pt x="32052" y="27758"/>
                  </a:cubicBezTo>
                  <a:cubicBezTo>
                    <a:pt x="34207" y="25424"/>
                    <a:pt x="35636" y="22364"/>
                    <a:pt x="35707" y="19173"/>
                  </a:cubicBezTo>
                  <a:cubicBezTo>
                    <a:pt x="35862" y="15827"/>
                    <a:pt x="34945" y="12482"/>
                    <a:pt x="33314" y="9589"/>
                  </a:cubicBezTo>
                  <a:cubicBezTo>
                    <a:pt x="31790" y="6862"/>
                    <a:pt x="29516" y="4588"/>
                    <a:pt x="26849" y="2969"/>
                  </a:cubicBezTo>
                  <a:cubicBezTo>
                    <a:pt x="23922" y="1195"/>
                    <a:pt x="20539" y="0"/>
                    <a:pt x="1708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619;p33">
              <a:extLst>
                <a:ext uri="{FF2B5EF4-FFF2-40B4-BE49-F238E27FC236}">
                  <a16:creationId xmlns:a16="http://schemas.microsoft.com/office/drawing/2014/main" id="{BE6E0358-EF45-62C1-AC7D-7BA1A51E5360}"/>
                </a:ext>
              </a:extLst>
            </p:cNvPr>
            <p:cNvSpPr/>
            <p:nvPr/>
          </p:nvSpPr>
          <p:spPr>
            <a:xfrm>
              <a:off x="3333704" y="2883488"/>
              <a:ext cx="733939" cy="694839"/>
            </a:xfrm>
            <a:custGeom>
              <a:avLst/>
              <a:gdLst/>
              <a:ahLst/>
              <a:cxnLst/>
              <a:rect l="l" t="t" r="r" b="b"/>
              <a:pathLst>
                <a:path w="35815" h="33907" extrusionOk="0">
                  <a:moveTo>
                    <a:pt x="16955" y="1809"/>
                  </a:moveTo>
                  <a:cubicBezTo>
                    <a:pt x="17765" y="1857"/>
                    <a:pt x="18574" y="1880"/>
                    <a:pt x="19384" y="1999"/>
                  </a:cubicBezTo>
                  <a:cubicBezTo>
                    <a:pt x="22885" y="2559"/>
                    <a:pt x="26218" y="4178"/>
                    <a:pt x="28826" y="6595"/>
                  </a:cubicBezTo>
                  <a:cubicBezTo>
                    <a:pt x="31326" y="8953"/>
                    <a:pt x="33172" y="12060"/>
                    <a:pt x="33838" y="15453"/>
                  </a:cubicBezTo>
                  <a:cubicBezTo>
                    <a:pt x="33922" y="15834"/>
                    <a:pt x="33993" y="16215"/>
                    <a:pt x="34005" y="16608"/>
                  </a:cubicBezTo>
                  <a:lnTo>
                    <a:pt x="34041" y="16668"/>
                  </a:lnTo>
                  <a:cubicBezTo>
                    <a:pt x="34088" y="17775"/>
                    <a:pt x="34148" y="18894"/>
                    <a:pt x="33969" y="19990"/>
                  </a:cubicBezTo>
                  <a:cubicBezTo>
                    <a:pt x="33695" y="21871"/>
                    <a:pt x="32957" y="23657"/>
                    <a:pt x="31874" y="25205"/>
                  </a:cubicBezTo>
                  <a:cubicBezTo>
                    <a:pt x="30981" y="26455"/>
                    <a:pt x="29909" y="27574"/>
                    <a:pt x="28695" y="28526"/>
                  </a:cubicBezTo>
                  <a:cubicBezTo>
                    <a:pt x="26302" y="30467"/>
                    <a:pt x="23313" y="31658"/>
                    <a:pt x="20229" y="31884"/>
                  </a:cubicBezTo>
                  <a:cubicBezTo>
                    <a:pt x="19866" y="31938"/>
                    <a:pt x="19497" y="31949"/>
                    <a:pt x="19127" y="31949"/>
                  </a:cubicBezTo>
                  <a:cubicBezTo>
                    <a:pt x="18830" y="31949"/>
                    <a:pt x="18533" y="31942"/>
                    <a:pt x="18237" y="31942"/>
                  </a:cubicBezTo>
                  <a:cubicBezTo>
                    <a:pt x="18163" y="31942"/>
                    <a:pt x="18089" y="31942"/>
                    <a:pt x="18015" y="31944"/>
                  </a:cubicBezTo>
                  <a:cubicBezTo>
                    <a:pt x="17658" y="31932"/>
                    <a:pt x="17300" y="31955"/>
                    <a:pt x="16955" y="31884"/>
                  </a:cubicBezTo>
                  <a:cubicBezTo>
                    <a:pt x="13467" y="31610"/>
                    <a:pt x="10014" y="30408"/>
                    <a:pt x="7204" y="28288"/>
                  </a:cubicBezTo>
                  <a:cubicBezTo>
                    <a:pt x="6025" y="27383"/>
                    <a:pt x="4942" y="26312"/>
                    <a:pt x="4156" y="25026"/>
                  </a:cubicBezTo>
                  <a:cubicBezTo>
                    <a:pt x="3287" y="23585"/>
                    <a:pt x="2763" y="21954"/>
                    <a:pt x="2465" y="20311"/>
                  </a:cubicBezTo>
                  <a:lnTo>
                    <a:pt x="2430" y="20264"/>
                  </a:lnTo>
                  <a:cubicBezTo>
                    <a:pt x="2299" y="19382"/>
                    <a:pt x="2132" y="18501"/>
                    <a:pt x="2120" y="17608"/>
                  </a:cubicBezTo>
                  <a:cubicBezTo>
                    <a:pt x="2072" y="17096"/>
                    <a:pt x="2037" y="16585"/>
                    <a:pt x="2108" y="16073"/>
                  </a:cubicBezTo>
                  <a:cubicBezTo>
                    <a:pt x="2132" y="15715"/>
                    <a:pt x="2120" y="15358"/>
                    <a:pt x="2191" y="15001"/>
                  </a:cubicBezTo>
                  <a:cubicBezTo>
                    <a:pt x="2311" y="14108"/>
                    <a:pt x="2477" y="13203"/>
                    <a:pt x="2822" y="12358"/>
                  </a:cubicBezTo>
                  <a:cubicBezTo>
                    <a:pt x="3013" y="11893"/>
                    <a:pt x="3287" y="11441"/>
                    <a:pt x="3287" y="10917"/>
                  </a:cubicBezTo>
                  <a:cubicBezTo>
                    <a:pt x="4275" y="9405"/>
                    <a:pt x="5513" y="8060"/>
                    <a:pt x="6811" y="6809"/>
                  </a:cubicBezTo>
                  <a:cubicBezTo>
                    <a:pt x="8061" y="5643"/>
                    <a:pt x="9407" y="4559"/>
                    <a:pt x="10847" y="3642"/>
                  </a:cubicBezTo>
                  <a:cubicBezTo>
                    <a:pt x="12205" y="2761"/>
                    <a:pt x="13752" y="2190"/>
                    <a:pt x="15348" y="1964"/>
                  </a:cubicBezTo>
                  <a:cubicBezTo>
                    <a:pt x="15872" y="1857"/>
                    <a:pt x="16419" y="1868"/>
                    <a:pt x="16955" y="1809"/>
                  </a:cubicBezTo>
                  <a:close/>
                  <a:moveTo>
                    <a:pt x="17104" y="0"/>
                  </a:moveTo>
                  <a:cubicBezTo>
                    <a:pt x="16454" y="0"/>
                    <a:pt x="15804" y="42"/>
                    <a:pt x="15157" y="130"/>
                  </a:cubicBezTo>
                  <a:cubicBezTo>
                    <a:pt x="14336" y="273"/>
                    <a:pt x="13514" y="452"/>
                    <a:pt x="12717" y="737"/>
                  </a:cubicBezTo>
                  <a:cubicBezTo>
                    <a:pt x="11478" y="1166"/>
                    <a:pt x="10323" y="1821"/>
                    <a:pt x="9264" y="2583"/>
                  </a:cubicBezTo>
                  <a:cubicBezTo>
                    <a:pt x="7645" y="3726"/>
                    <a:pt x="6132" y="5035"/>
                    <a:pt x="4775" y="6464"/>
                  </a:cubicBezTo>
                  <a:cubicBezTo>
                    <a:pt x="3680" y="7619"/>
                    <a:pt x="2680" y="8869"/>
                    <a:pt x="1882" y="10250"/>
                  </a:cubicBezTo>
                  <a:cubicBezTo>
                    <a:pt x="977" y="11762"/>
                    <a:pt x="465" y="13501"/>
                    <a:pt x="334" y="15263"/>
                  </a:cubicBezTo>
                  <a:cubicBezTo>
                    <a:pt x="1" y="16966"/>
                    <a:pt x="48" y="18728"/>
                    <a:pt x="310" y="20442"/>
                  </a:cubicBezTo>
                  <a:cubicBezTo>
                    <a:pt x="346" y="20609"/>
                    <a:pt x="370" y="20787"/>
                    <a:pt x="394" y="20966"/>
                  </a:cubicBezTo>
                  <a:cubicBezTo>
                    <a:pt x="429" y="21109"/>
                    <a:pt x="465" y="21264"/>
                    <a:pt x="489" y="21418"/>
                  </a:cubicBezTo>
                  <a:cubicBezTo>
                    <a:pt x="572" y="21776"/>
                    <a:pt x="656" y="22133"/>
                    <a:pt x="751" y="22478"/>
                  </a:cubicBezTo>
                  <a:cubicBezTo>
                    <a:pt x="941" y="23109"/>
                    <a:pt x="1144" y="23728"/>
                    <a:pt x="1406" y="24324"/>
                  </a:cubicBezTo>
                  <a:cubicBezTo>
                    <a:pt x="1858" y="25359"/>
                    <a:pt x="2441" y="26324"/>
                    <a:pt x="3156" y="27193"/>
                  </a:cubicBezTo>
                  <a:cubicBezTo>
                    <a:pt x="5168" y="29669"/>
                    <a:pt x="7918" y="31491"/>
                    <a:pt x="10895" y="32622"/>
                  </a:cubicBezTo>
                  <a:cubicBezTo>
                    <a:pt x="12705" y="33265"/>
                    <a:pt x="14598" y="33718"/>
                    <a:pt x="16515" y="33837"/>
                  </a:cubicBezTo>
                  <a:cubicBezTo>
                    <a:pt x="17042" y="33888"/>
                    <a:pt x="17569" y="33907"/>
                    <a:pt x="18096" y="33907"/>
                  </a:cubicBezTo>
                  <a:cubicBezTo>
                    <a:pt x="18664" y="33907"/>
                    <a:pt x="19232" y="33885"/>
                    <a:pt x="19801" y="33860"/>
                  </a:cubicBezTo>
                  <a:cubicBezTo>
                    <a:pt x="20456" y="33777"/>
                    <a:pt x="21110" y="33706"/>
                    <a:pt x="21753" y="33587"/>
                  </a:cubicBezTo>
                  <a:cubicBezTo>
                    <a:pt x="21908" y="33551"/>
                    <a:pt x="22051" y="33527"/>
                    <a:pt x="22206" y="33503"/>
                  </a:cubicBezTo>
                  <a:cubicBezTo>
                    <a:pt x="22777" y="33372"/>
                    <a:pt x="23337" y="33241"/>
                    <a:pt x="23897" y="33063"/>
                  </a:cubicBezTo>
                  <a:cubicBezTo>
                    <a:pt x="26290" y="32313"/>
                    <a:pt x="28492" y="31039"/>
                    <a:pt x="30397" y="29419"/>
                  </a:cubicBezTo>
                  <a:cubicBezTo>
                    <a:pt x="31719" y="28288"/>
                    <a:pt x="32921" y="26991"/>
                    <a:pt x="33838" y="25490"/>
                  </a:cubicBezTo>
                  <a:cubicBezTo>
                    <a:pt x="34755" y="24038"/>
                    <a:pt x="35350" y="22395"/>
                    <a:pt x="35636" y="20704"/>
                  </a:cubicBezTo>
                  <a:cubicBezTo>
                    <a:pt x="35755" y="19990"/>
                    <a:pt x="35755" y="19275"/>
                    <a:pt x="35815" y="18549"/>
                  </a:cubicBezTo>
                  <a:cubicBezTo>
                    <a:pt x="35755" y="17751"/>
                    <a:pt x="35767" y="16942"/>
                    <a:pt x="35636" y="16144"/>
                  </a:cubicBezTo>
                  <a:cubicBezTo>
                    <a:pt x="35255" y="13679"/>
                    <a:pt x="34422" y="11274"/>
                    <a:pt x="33124" y="9143"/>
                  </a:cubicBezTo>
                  <a:cubicBezTo>
                    <a:pt x="31397" y="6250"/>
                    <a:pt x="28802" y="3940"/>
                    <a:pt x="25837" y="2368"/>
                  </a:cubicBezTo>
                  <a:cubicBezTo>
                    <a:pt x="24206" y="1511"/>
                    <a:pt x="22492" y="797"/>
                    <a:pt x="20682" y="416"/>
                  </a:cubicBezTo>
                  <a:cubicBezTo>
                    <a:pt x="19507" y="145"/>
                    <a:pt x="18306" y="0"/>
                    <a:pt x="17104" y="0"/>
                  </a:cubicBez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" name="Google Shape;1620;p33">
              <a:extLst>
                <a:ext uri="{FF2B5EF4-FFF2-40B4-BE49-F238E27FC236}">
                  <a16:creationId xmlns:a16="http://schemas.microsoft.com/office/drawing/2014/main" id="{9BB8CA0D-332A-7B88-5216-E6C94A759B77}"/>
                </a:ext>
              </a:extLst>
            </p:cNvPr>
            <p:cNvGrpSpPr/>
            <p:nvPr/>
          </p:nvGrpSpPr>
          <p:grpSpPr>
            <a:xfrm>
              <a:off x="3275625" y="2956812"/>
              <a:ext cx="612253" cy="1069310"/>
              <a:chOff x="3275625" y="2956812"/>
              <a:chExt cx="612253" cy="1069310"/>
            </a:xfrm>
          </p:grpSpPr>
          <p:sp>
            <p:nvSpPr>
              <p:cNvPr id="8" name="Google Shape;1621;p33">
                <a:extLst>
                  <a:ext uri="{FF2B5EF4-FFF2-40B4-BE49-F238E27FC236}">
                    <a16:creationId xmlns:a16="http://schemas.microsoft.com/office/drawing/2014/main" id="{48A31B06-EA45-BD70-1C44-2A76BB7A1050}"/>
                  </a:ext>
                </a:extLst>
              </p:cNvPr>
              <p:cNvSpPr/>
              <p:nvPr/>
            </p:nvSpPr>
            <p:spPr>
              <a:xfrm>
                <a:off x="3554322" y="2956812"/>
                <a:ext cx="333556" cy="500591"/>
              </a:xfrm>
              <a:custGeom>
                <a:avLst/>
                <a:gdLst/>
                <a:ahLst/>
                <a:cxnLst/>
                <a:rect l="l" t="t" r="r" b="b"/>
                <a:pathLst>
                  <a:path w="16277" h="24428" extrusionOk="0">
                    <a:moveTo>
                      <a:pt x="10871" y="5469"/>
                    </a:moveTo>
                    <a:cubicBezTo>
                      <a:pt x="11086" y="6136"/>
                      <a:pt x="10955" y="6862"/>
                      <a:pt x="10752" y="7517"/>
                    </a:cubicBezTo>
                    <a:cubicBezTo>
                      <a:pt x="10538" y="8196"/>
                      <a:pt x="10181" y="8803"/>
                      <a:pt x="9788" y="9386"/>
                    </a:cubicBezTo>
                    <a:cubicBezTo>
                      <a:pt x="9883" y="8577"/>
                      <a:pt x="10097" y="7803"/>
                      <a:pt x="10288" y="7017"/>
                    </a:cubicBezTo>
                    <a:cubicBezTo>
                      <a:pt x="10431" y="6481"/>
                      <a:pt x="10609" y="5957"/>
                      <a:pt x="10871" y="5469"/>
                    </a:cubicBezTo>
                    <a:close/>
                    <a:moveTo>
                      <a:pt x="5037" y="5433"/>
                    </a:moveTo>
                    <a:lnTo>
                      <a:pt x="5037" y="5433"/>
                    </a:lnTo>
                    <a:cubicBezTo>
                      <a:pt x="5394" y="5921"/>
                      <a:pt x="5549" y="6517"/>
                      <a:pt x="5716" y="7088"/>
                    </a:cubicBezTo>
                    <a:cubicBezTo>
                      <a:pt x="5930" y="7910"/>
                      <a:pt x="6061" y="8755"/>
                      <a:pt x="6180" y="9589"/>
                    </a:cubicBezTo>
                    <a:cubicBezTo>
                      <a:pt x="5918" y="9112"/>
                      <a:pt x="5597" y="8660"/>
                      <a:pt x="5418" y="8136"/>
                    </a:cubicBezTo>
                    <a:cubicBezTo>
                      <a:pt x="5109" y="7279"/>
                      <a:pt x="4894" y="6350"/>
                      <a:pt x="5037" y="5433"/>
                    </a:cubicBezTo>
                    <a:close/>
                    <a:moveTo>
                      <a:pt x="8597" y="11505"/>
                    </a:moveTo>
                    <a:lnTo>
                      <a:pt x="8597" y="11505"/>
                    </a:lnTo>
                    <a:cubicBezTo>
                      <a:pt x="8454" y="12446"/>
                      <a:pt x="8383" y="13399"/>
                      <a:pt x="8288" y="14351"/>
                    </a:cubicBezTo>
                    <a:cubicBezTo>
                      <a:pt x="8073" y="16327"/>
                      <a:pt x="7895" y="18316"/>
                      <a:pt x="7919" y="20304"/>
                    </a:cubicBezTo>
                    <a:cubicBezTo>
                      <a:pt x="7573" y="20280"/>
                      <a:pt x="7240" y="20233"/>
                      <a:pt x="6895" y="20185"/>
                    </a:cubicBezTo>
                    <a:cubicBezTo>
                      <a:pt x="7204" y="19399"/>
                      <a:pt x="7228" y="18554"/>
                      <a:pt x="7311" y="17721"/>
                    </a:cubicBezTo>
                    <a:cubicBezTo>
                      <a:pt x="7454" y="15685"/>
                      <a:pt x="7585" y="13649"/>
                      <a:pt x="7502" y="11601"/>
                    </a:cubicBezTo>
                    <a:lnTo>
                      <a:pt x="7502" y="11601"/>
                    </a:lnTo>
                    <a:cubicBezTo>
                      <a:pt x="7607" y="11611"/>
                      <a:pt x="7711" y="11616"/>
                      <a:pt x="7816" y="11616"/>
                    </a:cubicBezTo>
                    <a:cubicBezTo>
                      <a:pt x="8080" y="11616"/>
                      <a:pt x="8341" y="11582"/>
                      <a:pt x="8597" y="11505"/>
                    </a:cubicBezTo>
                    <a:close/>
                    <a:moveTo>
                      <a:pt x="7635" y="1298"/>
                    </a:moveTo>
                    <a:cubicBezTo>
                      <a:pt x="8651" y="1298"/>
                      <a:pt x="9665" y="1538"/>
                      <a:pt x="10574" y="1992"/>
                    </a:cubicBezTo>
                    <a:cubicBezTo>
                      <a:pt x="11860" y="2647"/>
                      <a:pt x="13145" y="3445"/>
                      <a:pt x="13931" y="4695"/>
                    </a:cubicBezTo>
                    <a:cubicBezTo>
                      <a:pt x="14753" y="5921"/>
                      <a:pt x="14908" y="7481"/>
                      <a:pt x="14705" y="8922"/>
                    </a:cubicBezTo>
                    <a:cubicBezTo>
                      <a:pt x="14467" y="10589"/>
                      <a:pt x="13896" y="12208"/>
                      <a:pt x="12931" y="13601"/>
                    </a:cubicBezTo>
                    <a:cubicBezTo>
                      <a:pt x="11955" y="15054"/>
                      <a:pt x="10740" y="16327"/>
                      <a:pt x="9740" y="17780"/>
                    </a:cubicBezTo>
                    <a:cubicBezTo>
                      <a:pt x="9181" y="18566"/>
                      <a:pt x="8943" y="19530"/>
                      <a:pt x="8835" y="20471"/>
                    </a:cubicBezTo>
                    <a:cubicBezTo>
                      <a:pt x="8716" y="20459"/>
                      <a:pt x="8585" y="20435"/>
                      <a:pt x="8466" y="20423"/>
                    </a:cubicBezTo>
                    <a:cubicBezTo>
                      <a:pt x="8454" y="19399"/>
                      <a:pt x="8692" y="18387"/>
                      <a:pt x="8752" y="17363"/>
                    </a:cubicBezTo>
                    <a:cubicBezTo>
                      <a:pt x="9002" y="15292"/>
                      <a:pt x="9204" y="13208"/>
                      <a:pt x="9466" y="11136"/>
                    </a:cubicBezTo>
                    <a:cubicBezTo>
                      <a:pt x="9454" y="10958"/>
                      <a:pt x="9609" y="10851"/>
                      <a:pt x="9728" y="10743"/>
                    </a:cubicBezTo>
                    <a:cubicBezTo>
                      <a:pt x="10871" y="9708"/>
                      <a:pt x="11681" y="8255"/>
                      <a:pt x="11788" y="6695"/>
                    </a:cubicBezTo>
                    <a:cubicBezTo>
                      <a:pt x="11871" y="6243"/>
                      <a:pt x="11788" y="5779"/>
                      <a:pt x="11693" y="5338"/>
                    </a:cubicBezTo>
                    <a:cubicBezTo>
                      <a:pt x="11598" y="4993"/>
                      <a:pt x="11348" y="4588"/>
                      <a:pt x="10943" y="4588"/>
                    </a:cubicBezTo>
                    <a:cubicBezTo>
                      <a:pt x="10923" y="4586"/>
                      <a:pt x="10903" y="4585"/>
                      <a:pt x="10883" y="4585"/>
                    </a:cubicBezTo>
                    <a:cubicBezTo>
                      <a:pt x="10509" y="4585"/>
                      <a:pt x="10231" y="4902"/>
                      <a:pt x="10062" y="5207"/>
                    </a:cubicBezTo>
                    <a:cubicBezTo>
                      <a:pt x="9669" y="5886"/>
                      <a:pt x="9478" y="6660"/>
                      <a:pt x="9276" y="7422"/>
                    </a:cubicBezTo>
                    <a:cubicBezTo>
                      <a:pt x="9038" y="8386"/>
                      <a:pt x="8859" y="9374"/>
                      <a:pt x="8728" y="10362"/>
                    </a:cubicBezTo>
                    <a:cubicBezTo>
                      <a:pt x="8524" y="10608"/>
                      <a:pt x="8184" y="10763"/>
                      <a:pt x="7857" y="10763"/>
                    </a:cubicBezTo>
                    <a:cubicBezTo>
                      <a:pt x="7708" y="10763"/>
                      <a:pt x="7561" y="10731"/>
                      <a:pt x="7430" y="10660"/>
                    </a:cubicBezTo>
                    <a:cubicBezTo>
                      <a:pt x="7323" y="9684"/>
                      <a:pt x="7157" y="8719"/>
                      <a:pt x="6942" y="7755"/>
                    </a:cubicBezTo>
                    <a:cubicBezTo>
                      <a:pt x="6716" y="6862"/>
                      <a:pt x="6418" y="5957"/>
                      <a:pt x="5835" y="5219"/>
                    </a:cubicBezTo>
                    <a:cubicBezTo>
                      <a:pt x="5636" y="4968"/>
                      <a:pt x="5354" y="4716"/>
                      <a:pt x="5021" y="4716"/>
                    </a:cubicBezTo>
                    <a:cubicBezTo>
                      <a:pt x="4976" y="4716"/>
                      <a:pt x="4930" y="4721"/>
                      <a:pt x="4882" y="4731"/>
                    </a:cubicBezTo>
                    <a:cubicBezTo>
                      <a:pt x="4501" y="4814"/>
                      <a:pt x="4335" y="5219"/>
                      <a:pt x="4263" y="5564"/>
                    </a:cubicBezTo>
                    <a:cubicBezTo>
                      <a:pt x="4180" y="6219"/>
                      <a:pt x="4251" y="6898"/>
                      <a:pt x="4430" y="7541"/>
                    </a:cubicBezTo>
                    <a:cubicBezTo>
                      <a:pt x="4763" y="8767"/>
                      <a:pt x="5394" y="9910"/>
                      <a:pt x="6240" y="10851"/>
                    </a:cubicBezTo>
                    <a:cubicBezTo>
                      <a:pt x="6311" y="10958"/>
                      <a:pt x="6299" y="11101"/>
                      <a:pt x="6323" y="11232"/>
                    </a:cubicBezTo>
                    <a:cubicBezTo>
                      <a:pt x="6383" y="12803"/>
                      <a:pt x="6395" y="14375"/>
                      <a:pt x="6383" y="15946"/>
                    </a:cubicBezTo>
                    <a:cubicBezTo>
                      <a:pt x="6395" y="17340"/>
                      <a:pt x="6311" y="18733"/>
                      <a:pt x="6133" y="20114"/>
                    </a:cubicBezTo>
                    <a:cubicBezTo>
                      <a:pt x="5930" y="20102"/>
                      <a:pt x="5716" y="20090"/>
                      <a:pt x="5514" y="20078"/>
                    </a:cubicBezTo>
                    <a:cubicBezTo>
                      <a:pt x="5764" y="19316"/>
                      <a:pt x="5799" y="18494"/>
                      <a:pt x="5609" y="17721"/>
                    </a:cubicBezTo>
                    <a:cubicBezTo>
                      <a:pt x="5180" y="15685"/>
                      <a:pt x="4132" y="13851"/>
                      <a:pt x="3216" y="11994"/>
                    </a:cubicBezTo>
                    <a:cubicBezTo>
                      <a:pt x="2477" y="10470"/>
                      <a:pt x="1763" y="8862"/>
                      <a:pt x="1739" y="7148"/>
                    </a:cubicBezTo>
                    <a:cubicBezTo>
                      <a:pt x="1823" y="5671"/>
                      <a:pt x="2239" y="4136"/>
                      <a:pt x="3263" y="3040"/>
                    </a:cubicBezTo>
                    <a:cubicBezTo>
                      <a:pt x="3978" y="2242"/>
                      <a:pt x="4978" y="1790"/>
                      <a:pt x="5990" y="1516"/>
                    </a:cubicBezTo>
                    <a:cubicBezTo>
                      <a:pt x="6528" y="1369"/>
                      <a:pt x="7082" y="1298"/>
                      <a:pt x="7635" y="1298"/>
                    </a:cubicBezTo>
                    <a:close/>
                    <a:moveTo>
                      <a:pt x="4667" y="20841"/>
                    </a:moveTo>
                    <a:cubicBezTo>
                      <a:pt x="4917" y="20841"/>
                      <a:pt x="5166" y="20935"/>
                      <a:pt x="5406" y="20995"/>
                    </a:cubicBezTo>
                    <a:cubicBezTo>
                      <a:pt x="6204" y="21161"/>
                      <a:pt x="7002" y="21257"/>
                      <a:pt x="7811" y="21388"/>
                    </a:cubicBezTo>
                    <a:cubicBezTo>
                      <a:pt x="8157" y="21507"/>
                      <a:pt x="8538" y="21459"/>
                      <a:pt x="8895" y="21519"/>
                    </a:cubicBezTo>
                    <a:cubicBezTo>
                      <a:pt x="9526" y="21626"/>
                      <a:pt x="10157" y="21733"/>
                      <a:pt x="10776" y="21912"/>
                    </a:cubicBezTo>
                    <a:cubicBezTo>
                      <a:pt x="9824" y="22007"/>
                      <a:pt x="8871" y="22150"/>
                      <a:pt x="7919" y="22162"/>
                    </a:cubicBezTo>
                    <a:cubicBezTo>
                      <a:pt x="7645" y="22173"/>
                      <a:pt x="7383" y="22197"/>
                      <a:pt x="7121" y="22293"/>
                    </a:cubicBezTo>
                    <a:cubicBezTo>
                      <a:pt x="7133" y="22412"/>
                      <a:pt x="7073" y="22614"/>
                      <a:pt x="7228" y="22662"/>
                    </a:cubicBezTo>
                    <a:cubicBezTo>
                      <a:pt x="7621" y="22769"/>
                      <a:pt x="8038" y="22709"/>
                      <a:pt x="8442" y="22745"/>
                    </a:cubicBezTo>
                    <a:cubicBezTo>
                      <a:pt x="8865" y="22745"/>
                      <a:pt x="9287" y="22811"/>
                      <a:pt x="9710" y="22811"/>
                    </a:cubicBezTo>
                    <a:cubicBezTo>
                      <a:pt x="9883" y="22811"/>
                      <a:pt x="10056" y="22800"/>
                      <a:pt x="10228" y="22769"/>
                    </a:cubicBezTo>
                    <a:cubicBezTo>
                      <a:pt x="10621" y="22840"/>
                      <a:pt x="10931" y="23138"/>
                      <a:pt x="11240" y="23364"/>
                    </a:cubicBezTo>
                    <a:cubicBezTo>
                      <a:pt x="10661" y="23555"/>
                      <a:pt x="10055" y="23576"/>
                      <a:pt x="9447" y="23576"/>
                    </a:cubicBezTo>
                    <a:cubicBezTo>
                      <a:pt x="9274" y="23576"/>
                      <a:pt x="9100" y="23574"/>
                      <a:pt x="8927" y="23574"/>
                    </a:cubicBezTo>
                    <a:cubicBezTo>
                      <a:pt x="8797" y="23574"/>
                      <a:pt x="8667" y="23575"/>
                      <a:pt x="8538" y="23578"/>
                    </a:cubicBezTo>
                    <a:cubicBezTo>
                      <a:pt x="8446" y="23581"/>
                      <a:pt x="8354" y="23583"/>
                      <a:pt x="8263" y="23583"/>
                    </a:cubicBezTo>
                    <a:cubicBezTo>
                      <a:pt x="7274" y="23583"/>
                      <a:pt x="6304" y="23420"/>
                      <a:pt x="5323" y="23376"/>
                    </a:cubicBezTo>
                    <a:cubicBezTo>
                      <a:pt x="4632" y="23293"/>
                      <a:pt x="3930" y="23209"/>
                      <a:pt x="3263" y="22983"/>
                    </a:cubicBezTo>
                    <a:cubicBezTo>
                      <a:pt x="4144" y="22685"/>
                      <a:pt x="5097" y="22650"/>
                      <a:pt x="6002" y="22483"/>
                    </a:cubicBezTo>
                    <a:cubicBezTo>
                      <a:pt x="6156" y="22435"/>
                      <a:pt x="6240" y="22316"/>
                      <a:pt x="6192" y="22162"/>
                    </a:cubicBezTo>
                    <a:cubicBezTo>
                      <a:pt x="6030" y="22050"/>
                      <a:pt x="5849" y="22021"/>
                      <a:pt x="5662" y="22021"/>
                    </a:cubicBezTo>
                    <a:cubicBezTo>
                      <a:pt x="5450" y="22021"/>
                      <a:pt x="5230" y="22059"/>
                      <a:pt x="5022" y="22059"/>
                    </a:cubicBezTo>
                    <a:cubicBezTo>
                      <a:pt x="4983" y="22059"/>
                      <a:pt x="4944" y="22058"/>
                      <a:pt x="4906" y="22054"/>
                    </a:cubicBezTo>
                    <a:cubicBezTo>
                      <a:pt x="4632" y="21983"/>
                      <a:pt x="4359" y="21864"/>
                      <a:pt x="4085" y="21792"/>
                    </a:cubicBezTo>
                    <a:cubicBezTo>
                      <a:pt x="3680" y="21661"/>
                      <a:pt x="3239" y="21542"/>
                      <a:pt x="2977" y="21185"/>
                    </a:cubicBezTo>
                    <a:cubicBezTo>
                      <a:pt x="3454" y="20935"/>
                      <a:pt x="4001" y="20911"/>
                      <a:pt x="4525" y="20852"/>
                    </a:cubicBezTo>
                    <a:cubicBezTo>
                      <a:pt x="4573" y="20844"/>
                      <a:pt x="4620" y="20841"/>
                      <a:pt x="4667" y="20841"/>
                    </a:cubicBezTo>
                    <a:close/>
                    <a:moveTo>
                      <a:pt x="7506" y="0"/>
                    </a:moveTo>
                    <a:cubicBezTo>
                      <a:pt x="7042" y="0"/>
                      <a:pt x="6579" y="46"/>
                      <a:pt x="6121" y="147"/>
                    </a:cubicBezTo>
                    <a:cubicBezTo>
                      <a:pt x="4811" y="409"/>
                      <a:pt x="3561" y="980"/>
                      <a:pt x="2585" y="1909"/>
                    </a:cubicBezTo>
                    <a:cubicBezTo>
                      <a:pt x="1311" y="3052"/>
                      <a:pt x="596" y="4683"/>
                      <a:pt x="251" y="6326"/>
                    </a:cubicBezTo>
                    <a:cubicBezTo>
                      <a:pt x="1" y="7541"/>
                      <a:pt x="191" y="8791"/>
                      <a:pt x="525" y="9958"/>
                    </a:cubicBezTo>
                    <a:cubicBezTo>
                      <a:pt x="1334" y="12732"/>
                      <a:pt x="3156" y="15089"/>
                      <a:pt x="4049" y="17840"/>
                    </a:cubicBezTo>
                    <a:cubicBezTo>
                      <a:pt x="4299" y="18590"/>
                      <a:pt x="4430" y="19387"/>
                      <a:pt x="4501" y="20173"/>
                    </a:cubicBezTo>
                    <a:cubicBezTo>
                      <a:pt x="3882" y="20185"/>
                      <a:pt x="3228" y="20197"/>
                      <a:pt x="2656" y="20483"/>
                    </a:cubicBezTo>
                    <a:cubicBezTo>
                      <a:pt x="2299" y="20649"/>
                      <a:pt x="2120" y="21114"/>
                      <a:pt x="2287" y="21483"/>
                    </a:cubicBezTo>
                    <a:cubicBezTo>
                      <a:pt x="2501" y="21888"/>
                      <a:pt x="2906" y="22185"/>
                      <a:pt x="3347" y="22281"/>
                    </a:cubicBezTo>
                    <a:cubicBezTo>
                      <a:pt x="3037" y="22388"/>
                      <a:pt x="2632" y="22459"/>
                      <a:pt x="2489" y="22804"/>
                    </a:cubicBezTo>
                    <a:cubicBezTo>
                      <a:pt x="2358" y="23090"/>
                      <a:pt x="2608" y="23364"/>
                      <a:pt x="2858" y="23483"/>
                    </a:cubicBezTo>
                    <a:cubicBezTo>
                      <a:pt x="3442" y="23757"/>
                      <a:pt x="4073" y="23900"/>
                      <a:pt x="4704" y="24031"/>
                    </a:cubicBezTo>
                    <a:cubicBezTo>
                      <a:pt x="5982" y="24285"/>
                      <a:pt x="7281" y="24428"/>
                      <a:pt x="8584" y="24428"/>
                    </a:cubicBezTo>
                    <a:cubicBezTo>
                      <a:pt x="9235" y="24428"/>
                      <a:pt x="9887" y="24392"/>
                      <a:pt x="10538" y="24317"/>
                    </a:cubicBezTo>
                    <a:cubicBezTo>
                      <a:pt x="10919" y="24245"/>
                      <a:pt x="11336" y="24198"/>
                      <a:pt x="11657" y="23971"/>
                    </a:cubicBezTo>
                    <a:cubicBezTo>
                      <a:pt x="11883" y="23817"/>
                      <a:pt x="12002" y="23507"/>
                      <a:pt x="11895" y="23245"/>
                    </a:cubicBezTo>
                    <a:cubicBezTo>
                      <a:pt x="11764" y="22924"/>
                      <a:pt x="11419" y="22757"/>
                      <a:pt x="11121" y="22602"/>
                    </a:cubicBezTo>
                    <a:cubicBezTo>
                      <a:pt x="11550" y="22507"/>
                      <a:pt x="11931" y="22019"/>
                      <a:pt x="11669" y="21602"/>
                    </a:cubicBezTo>
                    <a:cubicBezTo>
                      <a:pt x="11276" y="21054"/>
                      <a:pt x="10562" y="20935"/>
                      <a:pt x="9966" y="20745"/>
                    </a:cubicBezTo>
                    <a:cubicBezTo>
                      <a:pt x="10086" y="20328"/>
                      <a:pt x="10240" y="19911"/>
                      <a:pt x="10431" y="19530"/>
                    </a:cubicBezTo>
                    <a:cubicBezTo>
                      <a:pt x="10978" y="18316"/>
                      <a:pt x="11919" y="17351"/>
                      <a:pt x="12705" y="16304"/>
                    </a:cubicBezTo>
                    <a:cubicBezTo>
                      <a:pt x="13693" y="15054"/>
                      <a:pt x="14658" y="13744"/>
                      <a:pt x="15229" y="12232"/>
                    </a:cubicBezTo>
                    <a:cubicBezTo>
                      <a:pt x="15920" y="10422"/>
                      <a:pt x="16277" y="8446"/>
                      <a:pt x="16027" y="6505"/>
                    </a:cubicBezTo>
                    <a:cubicBezTo>
                      <a:pt x="15884" y="5421"/>
                      <a:pt x="15420" y="4374"/>
                      <a:pt x="14741" y="3504"/>
                    </a:cubicBezTo>
                    <a:cubicBezTo>
                      <a:pt x="13788" y="2242"/>
                      <a:pt x="12407" y="1338"/>
                      <a:pt x="10955" y="730"/>
                    </a:cubicBezTo>
                    <a:cubicBezTo>
                      <a:pt x="9862" y="295"/>
                      <a:pt x="8683" y="0"/>
                      <a:pt x="750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622;p33">
                <a:extLst>
                  <a:ext uri="{FF2B5EF4-FFF2-40B4-BE49-F238E27FC236}">
                    <a16:creationId xmlns:a16="http://schemas.microsoft.com/office/drawing/2014/main" id="{C3022637-B0ED-FE69-88CC-18A5600561E6}"/>
                  </a:ext>
                </a:extLst>
              </p:cNvPr>
              <p:cNvSpPr/>
              <p:nvPr/>
            </p:nvSpPr>
            <p:spPr>
              <a:xfrm>
                <a:off x="3757291" y="3837151"/>
                <a:ext cx="82257" cy="54121"/>
              </a:xfrm>
              <a:custGeom>
                <a:avLst/>
                <a:gdLst/>
                <a:ahLst/>
                <a:cxnLst/>
                <a:rect l="l" t="t" r="r" b="b"/>
                <a:pathLst>
                  <a:path w="4014" h="2641" extrusionOk="0">
                    <a:moveTo>
                      <a:pt x="3559" y="0"/>
                    </a:moveTo>
                    <a:cubicBezTo>
                      <a:pt x="3293" y="0"/>
                      <a:pt x="3049" y="169"/>
                      <a:pt x="2823" y="297"/>
                    </a:cubicBezTo>
                    <a:cubicBezTo>
                      <a:pt x="2096" y="726"/>
                      <a:pt x="1370" y="1167"/>
                      <a:pt x="632" y="1571"/>
                    </a:cubicBezTo>
                    <a:cubicBezTo>
                      <a:pt x="286" y="1750"/>
                      <a:pt x="1" y="2155"/>
                      <a:pt x="227" y="2536"/>
                    </a:cubicBezTo>
                    <a:cubicBezTo>
                      <a:pt x="353" y="2607"/>
                      <a:pt x="490" y="2641"/>
                      <a:pt x="626" y="2641"/>
                    </a:cubicBezTo>
                    <a:cubicBezTo>
                      <a:pt x="785" y="2641"/>
                      <a:pt x="943" y="2595"/>
                      <a:pt x="1084" y="2512"/>
                    </a:cubicBezTo>
                    <a:cubicBezTo>
                      <a:pt x="1727" y="2155"/>
                      <a:pt x="2358" y="1750"/>
                      <a:pt x="2977" y="1333"/>
                    </a:cubicBezTo>
                    <a:cubicBezTo>
                      <a:pt x="3287" y="1107"/>
                      <a:pt x="3608" y="905"/>
                      <a:pt x="3858" y="607"/>
                    </a:cubicBezTo>
                    <a:cubicBezTo>
                      <a:pt x="4013" y="440"/>
                      <a:pt x="3966" y="95"/>
                      <a:pt x="3727" y="24"/>
                    </a:cubicBezTo>
                    <a:cubicBezTo>
                      <a:pt x="3670" y="7"/>
                      <a:pt x="3614" y="0"/>
                      <a:pt x="35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623;p33">
                <a:extLst>
                  <a:ext uri="{FF2B5EF4-FFF2-40B4-BE49-F238E27FC236}">
                    <a16:creationId xmlns:a16="http://schemas.microsoft.com/office/drawing/2014/main" id="{DD547098-5BFF-2AC3-A2EA-2CA217CBE5FB}"/>
                  </a:ext>
                </a:extLst>
              </p:cNvPr>
              <p:cNvSpPr/>
              <p:nvPr/>
            </p:nvSpPr>
            <p:spPr>
              <a:xfrm>
                <a:off x="3275625" y="3909556"/>
                <a:ext cx="107873" cy="25452"/>
              </a:xfrm>
              <a:custGeom>
                <a:avLst/>
                <a:gdLst/>
                <a:ahLst/>
                <a:cxnLst/>
                <a:rect l="l" t="t" r="r" b="b"/>
                <a:pathLst>
                  <a:path w="5264" h="1242" extrusionOk="0">
                    <a:moveTo>
                      <a:pt x="4090" y="1"/>
                    </a:moveTo>
                    <a:cubicBezTo>
                      <a:pt x="3141" y="1"/>
                      <a:pt x="2202" y="166"/>
                      <a:pt x="1263" y="289"/>
                    </a:cubicBezTo>
                    <a:cubicBezTo>
                      <a:pt x="906" y="360"/>
                      <a:pt x="501" y="360"/>
                      <a:pt x="191" y="586"/>
                    </a:cubicBezTo>
                    <a:cubicBezTo>
                      <a:pt x="1" y="729"/>
                      <a:pt x="60" y="979"/>
                      <a:pt x="167" y="1158"/>
                    </a:cubicBezTo>
                    <a:cubicBezTo>
                      <a:pt x="358" y="1223"/>
                      <a:pt x="554" y="1241"/>
                      <a:pt x="752" y="1241"/>
                    </a:cubicBezTo>
                    <a:cubicBezTo>
                      <a:pt x="950" y="1241"/>
                      <a:pt x="1150" y="1223"/>
                      <a:pt x="1346" y="1217"/>
                    </a:cubicBezTo>
                    <a:cubicBezTo>
                      <a:pt x="2418" y="1098"/>
                      <a:pt x="3489" y="1063"/>
                      <a:pt x="4549" y="920"/>
                    </a:cubicBezTo>
                    <a:cubicBezTo>
                      <a:pt x="4823" y="884"/>
                      <a:pt x="5263" y="777"/>
                      <a:pt x="5180" y="408"/>
                    </a:cubicBezTo>
                    <a:cubicBezTo>
                      <a:pt x="5061" y="51"/>
                      <a:pt x="4597" y="39"/>
                      <a:pt x="4275" y="3"/>
                    </a:cubicBezTo>
                    <a:cubicBezTo>
                      <a:pt x="4213" y="1"/>
                      <a:pt x="4151" y="1"/>
                      <a:pt x="409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624;p33">
                <a:extLst>
                  <a:ext uri="{FF2B5EF4-FFF2-40B4-BE49-F238E27FC236}">
                    <a16:creationId xmlns:a16="http://schemas.microsoft.com/office/drawing/2014/main" id="{675A5C71-9016-736D-4B69-FDA9D94AD142}"/>
                  </a:ext>
                </a:extLst>
              </p:cNvPr>
              <p:cNvSpPr/>
              <p:nvPr/>
            </p:nvSpPr>
            <p:spPr>
              <a:xfrm>
                <a:off x="3759238" y="3935706"/>
                <a:ext cx="83712" cy="21087"/>
              </a:xfrm>
              <a:custGeom>
                <a:avLst/>
                <a:gdLst/>
                <a:ahLst/>
                <a:cxnLst/>
                <a:rect l="l" t="t" r="r" b="b"/>
                <a:pathLst>
                  <a:path w="4085" h="1029" extrusionOk="0">
                    <a:moveTo>
                      <a:pt x="692" y="1"/>
                    </a:moveTo>
                    <a:cubicBezTo>
                      <a:pt x="382" y="1"/>
                      <a:pt x="1" y="215"/>
                      <a:pt x="49" y="572"/>
                    </a:cubicBezTo>
                    <a:cubicBezTo>
                      <a:pt x="123" y="933"/>
                      <a:pt x="518" y="1029"/>
                      <a:pt x="847" y="1029"/>
                    </a:cubicBezTo>
                    <a:cubicBezTo>
                      <a:pt x="888" y="1029"/>
                      <a:pt x="927" y="1027"/>
                      <a:pt x="965" y="1025"/>
                    </a:cubicBezTo>
                    <a:cubicBezTo>
                      <a:pt x="1088" y="1022"/>
                      <a:pt x="1211" y="1021"/>
                      <a:pt x="1334" y="1021"/>
                    </a:cubicBezTo>
                    <a:cubicBezTo>
                      <a:pt x="1511" y="1021"/>
                      <a:pt x="1688" y="1023"/>
                      <a:pt x="1865" y="1023"/>
                    </a:cubicBezTo>
                    <a:cubicBezTo>
                      <a:pt x="2532" y="1023"/>
                      <a:pt x="3200" y="997"/>
                      <a:pt x="3823" y="751"/>
                    </a:cubicBezTo>
                    <a:cubicBezTo>
                      <a:pt x="4073" y="668"/>
                      <a:pt x="4085" y="394"/>
                      <a:pt x="4025" y="179"/>
                    </a:cubicBezTo>
                    <a:cubicBezTo>
                      <a:pt x="3879" y="125"/>
                      <a:pt x="3733" y="84"/>
                      <a:pt x="3582" y="84"/>
                    </a:cubicBezTo>
                    <a:cubicBezTo>
                      <a:pt x="3536" y="84"/>
                      <a:pt x="3489" y="88"/>
                      <a:pt x="3442" y="96"/>
                    </a:cubicBezTo>
                    <a:cubicBezTo>
                      <a:pt x="3182" y="126"/>
                      <a:pt x="2922" y="139"/>
                      <a:pt x="2663" y="139"/>
                    </a:cubicBezTo>
                    <a:cubicBezTo>
                      <a:pt x="2006" y="139"/>
                      <a:pt x="1349" y="61"/>
                      <a:pt x="692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625;p33">
                <a:extLst>
                  <a:ext uri="{FF2B5EF4-FFF2-40B4-BE49-F238E27FC236}">
                    <a16:creationId xmlns:a16="http://schemas.microsoft.com/office/drawing/2014/main" id="{5956A720-2780-56BD-0D8F-E1CA2F27B587}"/>
                  </a:ext>
                </a:extLst>
              </p:cNvPr>
              <p:cNvSpPr/>
              <p:nvPr/>
            </p:nvSpPr>
            <p:spPr>
              <a:xfrm>
                <a:off x="3739974" y="3983969"/>
                <a:ext cx="52973" cy="4100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2001" extrusionOk="0">
                    <a:moveTo>
                      <a:pt x="447" y="1"/>
                    </a:moveTo>
                    <a:cubicBezTo>
                      <a:pt x="386" y="1"/>
                      <a:pt x="324" y="6"/>
                      <a:pt x="262" y="15"/>
                    </a:cubicBezTo>
                    <a:cubicBezTo>
                      <a:pt x="227" y="51"/>
                      <a:pt x="143" y="122"/>
                      <a:pt x="96" y="158"/>
                    </a:cubicBezTo>
                    <a:cubicBezTo>
                      <a:pt x="60" y="241"/>
                      <a:pt x="36" y="337"/>
                      <a:pt x="0" y="432"/>
                    </a:cubicBezTo>
                    <a:cubicBezTo>
                      <a:pt x="119" y="968"/>
                      <a:pt x="655" y="1218"/>
                      <a:pt x="1072" y="1527"/>
                    </a:cubicBezTo>
                    <a:cubicBezTo>
                      <a:pt x="1372" y="1718"/>
                      <a:pt x="1707" y="2001"/>
                      <a:pt x="2082" y="2001"/>
                    </a:cubicBezTo>
                    <a:cubicBezTo>
                      <a:pt x="2152" y="2001"/>
                      <a:pt x="2225" y="1991"/>
                      <a:pt x="2298" y="1968"/>
                    </a:cubicBezTo>
                    <a:cubicBezTo>
                      <a:pt x="2584" y="1837"/>
                      <a:pt x="2560" y="1408"/>
                      <a:pt x="2334" y="1242"/>
                    </a:cubicBezTo>
                    <a:cubicBezTo>
                      <a:pt x="1893" y="849"/>
                      <a:pt x="1417" y="491"/>
                      <a:pt x="929" y="158"/>
                    </a:cubicBezTo>
                    <a:cubicBezTo>
                      <a:pt x="788" y="43"/>
                      <a:pt x="621" y="1"/>
                      <a:pt x="447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626;p33">
                <a:extLst>
                  <a:ext uri="{FF2B5EF4-FFF2-40B4-BE49-F238E27FC236}">
                    <a16:creationId xmlns:a16="http://schemas.microsoft.com/office/drawing/2014/main" id="{93FAE0F8-A269-FAF3-A29F-042EDBD6D84C}"/>
                  </a:ext>
                </a:extLst>
              </p:cNvPr>
              <p:cNvSpPr/>
              <p:nvPr/>
            </p:nvSpPr>
            <p:spPr>
              <a:xfrm>
                <a:off x="3333704" y="3986059"/>
                <a:ext cx="65412" cy="40063"/>
              </a:xfrm>
              <a:custGeom>
                <a:avLst/>
                <a:gdLst/>
                <a:ahLst/>
                <a:cxnLst/>
                <a:rect l="l" t="t" r="r" b="b"/>
                <a:pathLst>
                  <a:path w="3192" h="1955" extrusionOk="0">
                    <a:moveTo>
                      <a:pt x="2579" y="1"/>
                    </a:moveTo>
                    <a:cubicBezTo>
                      <a:pt x="2429" y="1"/>
                      <a:pt x="2277" y="43"/>
                      <a:pt x="2144" y="116"/>
                    </a:cubicBezTo>
                    <a:cubicBezTo>
                      <a:pt x="1572" y="378"/>
                      <a:pt x="1013" y="687"/>
                      <a:pt x="501" y="1056"/>
                    </a:cubicBezTo>
                    <a:cubicBezTo>
                      <a:pt x="286" y="1223"/>
                      <a:pt x="0" y="1437"/>
                      <a:pt x="96" y="1747"/>
                    </a:cubicBezTo>
                    <a:cubicBezTo>
                      <a:pt x="160" y="1883"/>
                      <a:pt x="299" y="1954"/>
                      <a:pt x="437" y="1954"/>
                    </a:cubicBezTo>
                    <a:cubicBezTo>
                      <a:pt x="505" y="1954"/>
                      <a:pt x="573" y="1937"/>
                      <a:pt x="632" y="1902"/>
                    </a:cubicBezTo>
                    <a:cubicBezTo>
                      <a:pt x="1310" y="1604"/>
                      <a:pt x="1953" y="1259"/>
                      <a:pt x="2632" y="961"/>
                    </a:cubicBezTo>
                    <a:cubicBezTo>
                      <a:pt x="2965" y="830"/>
                      <a:pt x="3191" y="461"/>
                      <a:pt x="2989" y="128"/>
                    </a:cubicBezTo>
                    <a:cubicBezTo>
                      <a:pt x="2866" y="40"/>
                      <a:pt x="2723" y="1"/>
                      <a:pt x="2579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" name="Título 1"/>
          <p:cNvSpPr txBox="1">
            <a:spLocks/>
          </p:cNvSpPr>
          <p:nvPr/>
        </p:nvSpPr>
        <p:spPr>
          <a:xfrm>
            <a:off x="6600305" y="283130"/>
            <a:ext cx="6492240" cy="41801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551A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s-C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Planteamiento del Problema</a:t>
            </a:r>
            <a:endParaRPr lang="es-CO" sz="2400" dirty="0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82" y="2685910"/>
            <a:ext cx="4514554" cy="417209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827" y="2630602"/>
            <a:ext cx="4514554" cy="4172090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1920797" y="3442657"/>
            <a:ext cx="2453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Planteamiento</a:t>
            </a:r>
            <a:endParaRPr lang="en-US" b="1" dirty="0"/>
          </a:p>
        </p:txBody>
      </p:sp>
      <p:sp>
        <p:nvSpPr>
          <p:cNvPr id="25" name="Rectángulo 24"/>
          <p:cNvSpPr/>
          <p:nvPr/>
        </p:nvSpPr>
        <p:spPr>
          <a:xfrm>
            <a:off x="8562440" y="3413017"/>
            <a:ext cx="2064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n-US" b="1" dirty="0"/>
          </a:p>
        </p:txBody>
      </p:sp>
      <p:sp>
        <p:nvSpPr>
          <p:cNvPr id="26" name="Rectángulo 25"/>
          <p:cNvSpPr/>
          <p:nvPr/>
        </p:nvSpPr>
        <p:spPr>
          <a:xfrm>
            <a:off x="426375" y="4122844"/>
            <a:ext cx="33974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Muchos </a:t>
            </a:r>
            <a:r>
              <a:rPr lang="es-CO" dirty="0">
                <a:latin typeface="Times New Roman" panose="02020603050405020304" pitchFamily="18" charset="0"/>
                <a:ea typeface="Calibri" panose="020F0502020204030204" pitchFamily="34" charset="0"/>
              </a:rPr>
              <a:t>países de América Latina aún no han implementado una normativa o marco legal específico que aborde </a:t>
            </a:r>
            <a:r>
              <a:rPr lang="es-CO" sz="1700" dirty="0">
                <a:latin typeface="Times New Roman" panose="02020603050405020304" pitchFamily="18" charset="0"/>
                <a:ea typeface="Calibri" panose="020F0502020204030204" pitchFamily="34" charset="0"/>
              </a:rPr>
              <a:t>directamente</a:t>
            </a:r>
            <a:r>
              <a:rPr lang="es-CO" dirty="0">
                <a:latin typeface="Times New Roman" panose="02020603050405020304" pitchFamily="18" charset="0"/>
                <a:ea typeface="Calibri" panose="020F0502020204030204" pitchFamily="34" charset="0"/>
              </a:rPr>
              <a:t> estas áreas críticas.</a:t>
            </a:r>
            <a:endParaRPr lang="en-US" dirty="0"/>
          </a:p>
        </p:txBody>
      </p:sp>
      <p:sp>
        <p:nvSpPr>
          <p:cNvPr id="27" name="Rectángulo 26"/>
          <p:cNvSpPr/>
          <p:nvPr/>
        </p:nvSpPr>
        <p:spPr>
          <a:xfrm>
            <a:off x="6931561" y="3996623"/>
            <a:ext cx="348342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7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La falta </a:t>
            </a:r>
            <a:r>
              <a:rPr lang="es-CO" sz="1700" dirty="0">
                <a:latin typeface="Times New Roman" panose="02020603050405020304" pitchFamily="18" charset="0"/>
                <a:ea typeface="Calibri" panose="020F0502020204030204" pitchFamily="34" charset="0"/>
              </a:rPr>
              <a:t>de una regulación clara y vinculante dificulta la capacidad de las organizaciones para integrar consideraciones sociales y ambientales en su gestión y reporte financiero. 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98775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7568" y="957213"/>
            <a:ext cx="6752408" cy="2983641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536805" y="2110479"/>
            <a:ext cx="3266500" cy="6771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Exploratoria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3" name="Rectángulo redondeado 2"/>
          <p:cNvSpPr/>
          <p:nvPr/>
        </p:nvSpPr>
        <p:spPr>
          <a:xfrm>
            <a:off x="870657" y="3504695"/>
            <a:ext cx="4675958" cy="22902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/>
          <p:cNvSpPr/>
          <p:nvPr/>
        </p:nvSpPr>
        <p:spPr>
          <a:xfrm>
            <a:off x="8747761" y="2264368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5" name="Rectángulo 4"/>
          <p:cNvSpPr/>
          <p:nvPr/>
        </p:nvSpPr>
        <p:spPr>
          <a:xfrm>
            <a:off x="906302" y="3680311"/>
            <a:ext cx="46046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adoptará un enfoque exploratorio de investigación, 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debido </a:t>
            </a:r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 la complejidad y la relativa novedad del tema, que requiere una 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exploración y </a:t>
            </a:r>
            <a:r>
              <a:rPr lang="es-CO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una comprensión profunda de las regulaciones legales </a:t>
            </a:r>
            <a:r>
              <a:rPr lang="es-CO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existentes.</a:t>
            </a:r>
            <a:endParaRPr lang="en-US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408" y="1963854"/>
            <a:ext cx="1481805" cy="148180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7195" y="2066293"/>
            <a:ext cx="1288399" cy="1288399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906463986"/>
              </p:ext>
            </p:extLst>
          </p:nvPr>
        </p:nvGraphicFramePr>
        <p:xfrm>
          <a:off x="6014721" y="3189068"/>
          <a:ext cx="5466080" cy="305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6244047" y="439752"/>
            <a:ext cx="5734593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35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224" y="1800933"/>
            <a:ext cx="2838996" cy="137608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898916" y="2245221"/>
            <a:ext cx="2742302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s-CO" sz="2400" b="1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 General</a:t>
            </a:r>
            <a:endParaRPr lang="en-US" sz="2400" b="1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160" y="1800933"/>
            <a:ext cx="3744686" cy="137608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347672" y="2254935"/>
            <a:ext cx="2978701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s-CO" sz="2400" b="1" kern="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Objetivos Específicos</a:t>
            </a:r>
            <a:endParaRPr lang="en-US" sz="2400" b="1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692537" y="3621306"/>
            <a:ext cx="4471852" cy="24267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Identificar </a:t>
            </a:r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</a:rPr>
              <a:t>artículos, libros, capítulos de libros y revistas cuyo tema sea el marco legal vigente de la contabilidad social y ambiental en países de América Latina</a:t>
            </a:r>
            <a:r>
              <a:rPr lang="es-E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es-E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es-E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Extractar </a:t>
            </a:r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</a:rPr>
              <a:t>los aportes a la investigación, haciendo uso de la matriz entregada.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33701" y="4279608"/>
            <a:ext cx="1110191" cy="1110191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940074" y="3830312"/>
            <a:ext cx="3944982" cy="20087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ángulo 8"/>
          <p:cNvSpPr/>
          <p:nvPr/>
        </p:nvSpPr>
        <p:spPr>
          <a:xfrm>
            <a:off x="1066348" y="3957541"/>
            <a:ext cx="36924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</a:rPr>
              <a:t>Analizar el estado actual del marco legal vigente en contabilidad social y ambiental en países de América Latina, tomando como base artículos científicos, libros, revistas y capítulos de libros.</a:t>
            </a:r>
            <a:endParaRPr lang="en-U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510" y="1942872"/>
            <a:ext cx="979714" cy="97971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87813" y="1969435"/>
            <a:ext cx="953151" cy="953151"/>
          </a:xfrm>
          <a:prstGeom prst="rect">
            <a:avLst/>
          </a:prstGeom>
        </p:spPr>
      </p:pic>
      <p:sp>
        <p:nvSpPr>
          <p:cNvPr id="12" name="Título 9"/>
          <p:cNvSpPr>
            <a:spLocks noGrp="1"/>
          </p:cNvSpPr>
          <p:nvPr>
            <p:ph type="title"/>
          </p:nvPr>
        </p:nvSpPr>
        <p:spPr>
          <a:xfrm>
            <a:off x="9849395" y="426689"/>
            <a:ext cx="1920239" cy="513837"/>
          </a:xfrm>
        </p:spPr>
        <p:txBody>
          <a:bodyPr/>
          <a:lstStyle/>
          <a:p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748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294" y="1802449"/>
            <a:ext cx="4228012" cy="1873151"/>
          </a:xfrm>
          <a:prstGeom prst="rect">
            <a:avLst/>
          </a:prstGeom>
          <a:effectLst/>
        </p:spPr>
      </p:pic>
      <p:sp>
        <p:nvSpPr>
          <p:cNvPr id="3" name="Rectángulo 2"/>
          <p:cNvSpPr/>
          <p:nvPr/>
        </p:nvSpPr>
        <p:spPr>
          <a:xfrm>
            <a:off x="1333667" y="2296359"/>
            <a:ext cx="3735574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s-CO" sz="2000" b="1" kern="100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Contabilidad Social y Ambiental</a:t>
            </a:r>
            <a:endParaRPr lang="en-US" b="1" kern="100" dirty="0">
              <a:solidFill>
                <a:schemeClr val="accent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839" y="1802449"/>
            <a:ext cx="4458789" cy="187315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198462" y="2317890"/>
            <a:ext cx="4136261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s-CO" sz="2000" b="1" kern="100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Responsabilidad Social Empresarial</a:t>
            </a:r>
            <a:endParaRPr lang="en-US" b="1" kern="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921664" y="3833753"/>
            <a:ext cx="4444672" cy="204453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/>
          <p:cNvSpPr/>
          <p:nvPr/>
        </p:nvSpPr>
        <p:spPr>
          <a:xfrm>
            <a:off x="7101840" y="4117355"/>
            <a:ext cx="43295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latin typeface="Times New Roman" panose="02020603050405020304" pitchFamily="18" charset="0"/>
                <a:ea typeface="Calibri" panose="020F0502020204030204" pitchFamily="34" charset="0"/>
              </a:rPr>
              <a:t>Empresarial se refiere al compromiso voluntario de las organizaciones para operar de manera ética y contribuir al desarrollo económico, social y ambiental de la sociedad. (Franco &amp; Gómez, 2019).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515" y="4928204"/>
            <a:ext cx="950082" cy="950082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015602" y="3833753"/>
            <a:ext cx="4444672" cy="204453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735" y="3833753"/>
            <a:ext cx="964115" cy="964115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1094284" y="3415048"/>
            <a:ext cx="4228012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O" dirty="0">
                <a:latin typeface="Times New Roman" panose="02020603050405020304" pitchFamily="18" charset="0"/>
                <a:ea typeface="Calibri" panose="020F0502020204030204" pitchFamily="34" charset="0"/>
              </a:rPr>
              <a:t>La contabilidad social y ambiental abarca el proceso de recopilación, registro, análisis y presentación de información financiera y no financiera relacionada con el impacto social y ambiental de las actividades empresariales</a:t>
            </a:r>
            <a:r>
              <a:rPr lang="es-C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(</a:t>
            </a:r>
            <a:r>
              <a:rPr lang="es-CO" dirty="0">
                <a:latin typeface="Times New Roman" panose="02020603050405020304" pitchFamily="18" charset="0"/>
                <a:ea typeface="Calibri" panose="020F0502020204030204" pitchFamily="34" charset="0"/>
              </a:rPr>
              <a:t>Fronti, García, &amp; Pahlen, 2004).</a:t>
            </a:r>
            <a:endParaRPr lang="en-US" dirty="0"/>
          </a:p>
        </p:txBody>
      </p:sp>
      <p:sp>
        <p:nvSpPr>
          <p:cNvPr id="20" name="Título 9"/>
          <p:cNvSpPr>
            <a:spLocks noGrp="1"/>
          </p:cNvSpPr>
          <p:nvPr>
            <p:ph type="title"/>
          </p:nvPr>
        </p:nvSpPr>
        <p:spPr>
          <a:xfrm>
            <a:off x="8360228" y="452814"/>
            <a:ext cx="3683725" cy="513837"/>
          </a:xfrm>
        </p:spPr>
        <p:txBody>
          <a:bodyPr/>
          <a:lstStyle/>
          <a:p>
            <a:r>
              <a:rPr lang="es-ES" sz="28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Marco </a:t>
            </a:r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Conceptual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20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294" y="1802449"/>
            <a:ext cx="4843350" cy="1873151"/>
          </a:xfrm>
          <a:prstGeom prst="rect">
            <a:avLst/>
          </a:prstGeom>
          <a:effectLst/>
        </p:spPr>
      </p:pic>
      <p:sp>
        <p:nvSpPr>
          <p:cNvPr id="3" name="Rectángulo 2"/>
          <p:cNvSpPr/>
          <p:nvPr/>
        </p:nvSpPr>
        <p:spPr>
          <a:xfrm>
            <a:off x="1278248" y="2313415"/>
            <a:ext cx="5080988" cy="776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s-ES" sz="2000" b="1" kern="100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Transparencia y Rendición de Cuentas</a:t>
            </a:r>
          </a:p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endParaRPr lang="es-ES" sz="2000" b="1" kern="100" dirty="0">
              <a:solidFill>
                <a:schemeClr val="accent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839" y="1802449"/>
            <a:ext cx="4458789" cy="187315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858936" y="2296359"/>
            <a:ext cx="2570127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s-CO" sz="2000" b="1" kern="100" dirty="0">
                <a:solidFill>
                  <a:schemeClr val="accent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Desarrollo Sostenible </a:t>
            </a:r>
            <a:endParaRPr lang="en-US" b="1" kern="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921664" y="3833753"/>
            <a:ext cx="4444672" cy="204453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/>
          <p:cNvSpPr/>
          <p:nvPr/>
        </p:nvSpPr>
        <p:spPr>
          <a:xfrm>
            <a:off x="7037583" y="3846961"/>
            <a:ext cx="43295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</a:rPr>
              <a:t>El desarrollo sostenible es el objetivo principal de la contabilidad social y ambiental, ya que busca garantizar la satisfacción de las necesidades presentes sin comprometer la capacidad de las futuras generaciones para satisfacer las suyas. (de Vega &amp; Rajovitzky)</a:t>
            </a:r>
            <a:endParaRPr lang="en-US" dirty="0"/>
          </a:p>
        </p:txBody>
      </p:sp>
      <p:sp>
        <p:nvSpPr>
          <p:cNvPr id="19" name="Rectángulo 18"/>
          <p:cNvSpPr/>
          <p:nvPr/>
        </p:nvSpPr>
        <p:spPr>
          <a:xfrm>
            <a:off x="1015602" y="3833753"/>
            <a:ext cx="4444672" cy="204453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ángulo 17"/>
          <p:cNvSpPr/>
          <p:nvPr/>
        </p:nvSpPr>
        <p:spPr>
          <a:xfrm>
            <a:off x="1121694" y="3402382"/>
            <a:ext cx="4228012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</a:rPr>
              <a:t>La transparencia y la rendición de cuentas son elementos esenciales en el marco legal en contabilidad social y ambiental. Las organizaciones deben comunicar de manera adecuada su desempeño ambiental en sus informes financieros de </a:t>
            </a:r>
            <a:r>
              <a:rPr lang="es-E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gestión</a:t>
            </a:r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</a:rPr>
              <a:t>. (Caicedo, Loaiza, &amp; Enriquez, 2013).</a:t>
            </a:r>
            <a:endParaRPr lang="en-US" dirty="0"/>
          </a:p>
        </p:txBody>
      </p:sp>
      <p:sp>
        <p:nvSpPr>
          <p:cNvPr id="20" name="Título 9"/>
          <p:cNvSpPr>
            <a:spLocks noGrp="1"/>
          </p:cNvSpPr>
          <p:nvPr>
            <p:ph type="title"/>
          </p:nvPr>
        </p:nvSpPr>
        <p:spPr>
          <a:xfrm>
            <a:off x="8360228" y="452814"/>
            <a:ext cx="3683725" cy="513837"/>
          </a:xfrm>
        </p:spPr>
        <p:txBody>
          <a:bodyPr/>
          <a:lstStyle/>
          <a:p>
            <a:r>
              <a:rPr lang="es-ES" sz="28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Marco </a:t>
            </a:r>
            <a:r>
              <a:rPr lang="es-ES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Conceptual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342" y="3780828"/>
            <a:ext cx="853173" cy="85317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721007" y="4947530"/>
            <a:ext cx="954508" cy="95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867;p80">
            <a:extLst>
              <a:ext uri="{FF2B5EF4-FFF2-40B4-BE49-F238E27FC236}">
                <a16:creationId xmlns:a16="http://schemas.microsoft.com/office/drawing/2014/main" id="{605A76BD-D6FA-E9CA-9243-1B62D66FF2E1}"/>
              </a:ext>
            </a:extLst>
          </p:cNvPr>
          <p:cNvGrpSpPr/>
          <p:nvPr/>
        </p:nvGrpSpPr>
        <p:grpSpPr>
          <a:xfrm>
            <a:off x="2873829" y="1619794"/>
            <a:ext cx="7483190" cy="3964121"/>
            <a:chOff x="5184530" y="3114683"/>
            <a:chExt cx="1510917" cy="818997"/>
          </a:xfrm>
        </p:grpSpPr>
        <p:grpSp>
          <p:nvGrpSpPr>
            <p:cNvPr id="3" name="Google Shape;6869;p80">
              <a:extLst>
                <a:ext uri="{FF2B5EF4-FFF2-40B4-BE49-F238E27FC236}">
                  <a16:creationId xmlns:a16="http://schemas.microsoft.com/office/drawing/2014/main" id="{122151D2-8696-82E4-8BD4-ED285A4F4B6C}"/>
                </a:ext>
              </a:extLst>
            </p:cNvPr>
            <p:cNvGrpSpPr/>
            <p:nvPr/>
          </p:nvGrpSpPr>
          <p:grpSpPr>
            <a:xfrm>
              <a:off x="5938695" y="3176919"/>
              <a:ext cx="756752" cy="404739"/>
              <a:chOff x="5938695" y="3176919"/>
              <a:chExt cx="756752" cy="404739"/>
            </a:xfrm>
          </p:grpSpPr>
          <p:sp>
            <p:nvSpPr>
              <p:cNvPr id="11" name="Google Shape;6870;p80">
                <a:extLst>
                  <a:ext uri="{FF2B5EF4-FFF2-40B4-BE49-F238E27FC236}">
                    <a16:creationId xmlns:a16="http://schemas.microsoft.com/office/drawing/2014/main" id="{CC4B2D3F-1E09-84A8-CEAB-30796543E23E}"/>
                  </a:ext>
                </a:extLst>
              </p:cNvPr>
              <p:cNvSpPr/>
              <p:nvPr/>
            </p:nvSpPr>
            <p:spPr>
              <a:xfrm>
                <a:off x="5938695" y="3176919"/>
                <a:ext cx="404679" cy="404739"/>
              </a:xfrm>
              <a:custGeom>
                <a:avLst/>
                <a:gdLst/>
                <a:ahLst/>
                <a:cxnLst/>
                <a:rect l="l" t="t" r="r" b="b"/>
                <a:pathLst>
                  <a:path w="9649" h="9651" extrusionOk="0">
                    <a:moveTo>
                      <a:pt x="4922" y="1"/>
                    </a:moveTo>
                    <a:cubicBezTo>
                      <a:pt x="4890" y="1"/>
                      <a:pt x="4858" y="2"/>
                      <a:pt x="4826" y="2"/>
                    </a:cubicBezTo>
                    <a:lnTo>
                      <a:pt x="4826" y="1251"/>
                    </a:lnTo>
                    <a:cubicBezTo>
                      <a:pt x="4858" y="1251"/>
                      <a:pt x="4890" y="1251"/>
                      <a:pt x="4922" y="1253"/>
                    </a:cubicBezTo>
                    <a:lnTo>
                      <a:pt x="4925" y="1253"/>
                    </a:lnTo>
                    <a:cubicBezTo>
                      <a:pt x="6858" y="1309"/>
                      <a:pt x="8395" y="2891"/>
                      <a:pt x="8395" y="4825"/>
                    </a:cubicBezTo>
                    <a:cubicBezTo>
                      <a:pt x="8395" y="4845"/>
                      <a:pt x="8393" y="4864"/>
                      <a:pt x="8393" y="4883"/>
                    </a:cubicBezTo>
                    <a:cubicBezTo>
                      <a:pt x="8361" y="6814"/>
                      <a:pt x="6800" y="8371"/>
                      <a:pt x="4869" y="8396"/>
                    </a:cubicBezTo>
                    <a:cubicBezTo>
                      <a:pt x="4853" y="8397"/>
                      <a:pt x="4837" y="8397"/>
                      <a:pt x="4820" y="8397"/>
                    </a:cubicBezTo>
                    <a:cubicBezTo>
                      <a:pt x="2911" y="8397"/>
                      <a:pt x="1336" y="6893"/>
                      <a:pt x="1253" y="4979"/>
                    </a:cubicBezTo>
                    <a:lnTo>
                      <a:pt x="1253" y="4971"/>
                    </a:lnTo>
                    <a:cubicBezTo>
                      <a:pt x="1251" y="4942"/>
                      <a:pt x="1251" y="4912"/>
                      <a:pt x="1251" y="4883"/>
                    </a:cubicBezTo>
                    <a:lnTo>
                      <a:pt x="2" y="4883"/>
                    </a:lnTo>
                    <a:cubicBezTo>
                      <a:pt x="2" y="4913"/>
                      <a:pt x="2" y="4944"/>
                      <a:pt x="1" y="4976"/>
                    </a:cubicBezTo>
                    <a:lnTo>
                      <a:pt x="1" y="4979"/>
                    </a:lnTo>
                    <a:cubicBezTo>
                      <a:pt x="23" y="5762"/>
                      <a:pt x="238" y="6528"/>
                      <a:pt x="627" y="7208"/>
                    </a:cubicBezTo>
                    <a:cubicBezTo>
                      <a:pt x="1484" y="8717"/>
                      <a:pt x="3085" y="9650"/>
                      <a:pt x="4822" y="9650"/>
                    </a:cubicBezTo>
                    <a:cubicBezTo>
                      <a:pt x="7468" y="9650"/>
                      <a:pt x="9614" y="7520"/>
                      <a:pt x="9646" y="4883"/>
                    </a:cubicBezTo>
                    <a:cubicBezTo>
                      <a:pt x="9646" y="4864"/>
                      <a:pt x="9647" y="4845"/>
                      <a:pt x="9647" y="4825"/>
                    </a:cubicBezTo>
                    <a:cubicBezTo>
                      <a:pt x="9649" y="3088"/>
                      <a:pt x="8714" y="1483"/>
                      <a:pt x="7200" y="628"/>
                    </a:cubicBezTo>
                    <a:cubicBezTo>
                      <a:pt x="6746" y="369"/>
                      <a:pt x="6251" y="186"/>
                      <a:pt x="5737" y="87"/>
                    </a:cubicBezTo>
                    <a:cubicBezTo>
                      <a:pt x="5468" y="36"/>
                      <a:pt x="5195" y="7"/>
                      <a:pt x="4922" y="1"/>
                    </a:cubicBez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6871;p80">
                <a:hlinkClick r:id="rId2" action="ppaction://hlinksldjump"/>
                <a:extLst>
                  <a:ext uri="{FF2B5EF4-FFF2-40B4-BE49-F238E27FC236}">
                    <a16:creationId xmlns:a16="http://schemas.microsoft.com/office/drawing/2014/main" id="{BB49F661-82EC-006A-0D68-E63CD561CE32}"/>
                  </a:ext>
                </a:extLst>
              </p:cNvPr>
              <p:cNvSpPr/>
              <p:nvPr/>
            </p:nvSpPr>
            <p:spPr>
              <a:xfrm>
                <a:off x="6287909" y="3248508"/>
                <a:ext cx="407538" cy="261307"/>
              </a:xfrm>
              <a:custGeom>
                <a:avLst/>
                <a:gdLst/>
                <a:ahLst/>
                <a:cxnLst/>
                <a:rect l="l" t="t" r="r" b="b"/>
                <a:pathLst>
                  <a:path w="8764" h="4477" extrusionOk="0">
                    <a:moveTo>
                      <a:pt x="6645" y="1"/>
                    </a:moveTo>
                    <a:cubicBezTo>
                      <a:pt x="6644" y="1"/>
                      <a:pt x="6643" y="1"/>
                      <a:pt x="6642" y="1"/>
                    </a:cubicBezTo>
                    <a:lnTo>
                      <a:pt x="14" y="1"/>
                    </a:lnTo>
                    <a:cubicBezTo>
                      <a:pt x="1061" y="1309"/>
                      <a:pt x="1055" y="3173"/>
                      <a:pt x="1" y="4476"/>
                    </a:cubicBezTo>
                    <a:lnTo>
                      <a:pt x="6642" y="4476"/>
                    </a:lnTo>
                    <a:cubicBezTo>
                      <a:pt x="7814" y="4476"/>
                      <a:pt x="8763" y="3527"/>
                      <a:pt x="8763" y="2355"/>
                    </a:cubicBezTo>
                    <a:lnTo>
                      <a:pt x="8763" y="2121"/>
                    </a:lnTo>
                    <a:cubicBezTo>
                      <a:pt x="8762" y="950"/>
                      <a:pt x="7814" y="1"/>
                      <a:pt x="6645" y="1"/>
                    </a:cubicBez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algn="ctr"/>
                <a:r>
                  <a:rPr lang="es-CO" b="1" dirty="0" smtClean="0">
                    <a:solidFill>
                      <a:schemeClr val="bg1"/>
                    </a:solidFill>
                    <a:effectLst>
                      <a:glow rad="101600">
                        <a:schemeClr val="tx1">
                          <a:alpha val="60000"/>
                        </a:schemeClr>
                      </a:glow>
                    </a:effectLst>
                    <a:latin typeface="Century Gothic" panose="020B0502020202020204" pitchFamily="34" charset="0"/>
                  </a:rPr>
                  <a:t>Ley 99</a:t>
                </a:r>
                <a:endParaRPr lang="es-CO" sz="1800" b="1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4" name="Google Shape;6874;p80">
              <a:extLst>
                <a:ext uri="{FF2B5EF4-FFF2-40B4-BE49-F238E27FC236}">
                  <a16:creationId xmlns:a16="http://schemas.microsoft.com/office/drawing/2014/main" id="{F57BFC8E-2C92-1C06-2B46-66542C393237}"/>
                </a:ext>
              </a:extLst>
            </p:cNvPr>
            <p:cNvGrpSpPr/>
            <p:nvPr/>
          </p:nvGrpSpPr>
          <p:grpSpPr>
            <a:xfrm>
              <a:off x="5184530" y="3176834"/>
              <a:ext cx="806645" cy="404655"/>
              <a:chOff x="5184530" y="3176834"/>
              <a:chExt cx="806645" cy="404655"/>
            </a:xfrm>
          </p:grpSpPr>
          <p:sp>
            <p:nvSpPr>
              <p:cNvPr id="9" name="Google Shape;6875;p80">
                <a:extLst>
                  <a:ext uri="{FF2B5EF4-FFF2-40B4-BE49-F238E27FC236}">
                    <a16:creationId xmlns:a16="http://schemas.microsoft.com/office/drawing/2014/main" id="{1424EA65-BAF3-B88A-3F90-6787649A3B2D}"/>
                  </a:ext>
                </a:extLst>
              </p:cNvPr>
              <p:cNvSpPr/>
              <p:nvPr/>
            </p:nvSpPr>
            <p:spPr>
              <a:xfrm>
                <a:off x="5586622" y="3176834"/>
                <a:ext cx="404553" cy="404655"/>
              </a:xfrm>
              <a:custGeom>
                <a:avLst/>
                <a:gdLst/>
                <a:ahLst/>
                <a:cxnLst/>
                <a:rect l="l" t="t" r="r" b="b"/>
                <a:pathLst>
                  <a:path w="9646" h="9649" extrusionOk="0">
                    <a:moveTo>
                      <a:pt x="4824" y="1"/>
                    </a:moveTo>
                    <a:cubicBezTo>
                      <a:pt x="2159" y="1"/>
                      <a:pt x="1" y="2161"/>
                      <a:pt x="1" y="4826"/>
                    </a:cubicBezTo>
                    <a:lnTo>
                      <a:pt x="1" y="4883"/>
                    </a:lnTo>
                    <a:cubicBezTo>
                      <a:pt x="31" y="7486"/>
                      <a:pt x="2121" y="9594"/>
                      <a:pt x="4724" y="9647"/>
                    </a:cubicBezTo>
                    <a:cubicBezTo>
                      <a:pt x="4756" y="9647"/>
                      <a:pt x="4790" y="9649"/>
                      <a:pt x="4824" y="9649"/>
                    </a:cubicBezTo>
                    <a:lnTo>
                      <a:pt x="4829" y="9649"/>
                    </a:lnTo>
                    <a:cubicBezTo>
                      <a:pt x="4861" y="9649"/>
                      <a:pt x="4893" y="9649"/>
                      <a:pt x="4925" y="9647"/>
                    </a:cubicBezTo>
                    <a:cubicBezTo>
                      <a:pt x="5725" y="9633"/>
                      <a:pt x="6508" y="9417"/>
                      <a:pt x="7205" y="9021"/>
                    </a:cubicBezTo>
                    <a:cubicBezTo>
                      <a:pt x="6508" y="8626"/>
                      <a:pt x="5725" y="8411"/>
                      <a:pt x="4925" y="8395"/>
                    </a:cubicBezTo>
                    <a:cubicBezTo>
                      <a:pt x="4893" y="8397"/>
                      <a:pt x="4861" y="8397"/>
                      <a:pt x="4829" y="8397"/>
                    </a:cubicBezTo>
                    <a:lnTo>
                      <a:pt x="4824" y="8397"/>
                    </a:lnTo>
                    <a:cubicBezTo>
                      <a:pt x="4790" y="8397"/>
                      <a:pt x="4756" y="8397"/>
                      <a:pt x="4724" y="8395"/>
                    </a:cubicBezTo>
                    <a:cubicBezTo>
                      <a:pt x="2817" y="8344"/>
                      <a:pt x="1283" y="6795"/>
                      <a:pt x="1253" y="4883"/>
                    </a:cubicBezTo>
                    <a:cubicBezTo>
                      <a:pt x="1253" y="4863"/>
                      <a:pt x="1251" y="4843"/>
                      <a:pt x="1251" y="4824"/>
                    </a:cubicBezTo>
                    <a:cubicBezTo>
                      <a:pt x="1251" y="2851"/>
                      <a:pt x="2851" y="1252"/>
                      <a:pt x="4824" y="1252"/>
                    </a:cubicBezTo>
                    <a:cubicBezTo>
                      <a:pt x="6745" y="1252"/>
                      <a:pt x="8313" y="2768"/>
                      <a:pt x="8393" y="4670"/>
                    </a:cubicBezTo>
                    <a:lnTo>
                      <a:pt x="8393" y="4674"/>
                    </a:lnTo>
                    <a:cubicBezTo>
                      <a:pt x="8396" y="4723"/>
                      <a:pt x="8396" y="4774"/>
                      <a:pt x="8396" y="4824"/>
                    </a:cubicBezTo>
                    <a:cubicBezTo>
                      <a:pt x="8396" y="4845"/>
                      <a:pt x="8396" y="4863"/>
                      <a:pt x="8396" y="4883"/>
                    </a:cubicBezTo>
                    <a:lnTo>
                      <a:pt x="9644" y="4883"/>
                    </a:lnTo>
                    <a:cubicBezTo>
                      <a:pt x="9644" y="4863"/>
                      <a:pt x="9642" y="4843"/>
                      <a:pt x="9642" y="4824"/>
                    </a:cubicBezTo>
                    <a:cubicBezTo>
                      <a:pt x="9644" y="4778"/>
                      <a:pt x="9644" y="4728"/>
                      <a:pt x="9645" y="4680"/>
                    </a:cubicBezTo>
                    <a:lnTo>
                      <a:pt x="9645" y="4672"/>
                    </a:lnTo>
                    <a:cubicBezTo>
                      <a:pt x="9623" y="3889"/>
                      <a:pt x="9407" y="3124"/>
                      <a:pt x="9019" y="2443"/>
                    </a:cubicBezTo>
                    <a:cubicBezTo>
                      <a:pt x="8163" y="933"/>
                      <a:pt x="6560" y="1"/>
                      <a:pt x="4824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" name="Google Shape;6876;p80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46DA7E34-8A35-E95F-F5D8-11602BBD60D0}"/>
                  </a:ext>
                </a:extLst>
              </p:cNvPr>
              <p:cNvSpPr/>
              <p:nvPr/>
            </p:nvSpPr>
            <p:spPr>
              <a:xfrm>
                <a:off x="5184530" y="3285956"/>
                <a:ext cx="494420" cy="187796"/>
              </a:xfrm>
              <a:custGeom>
                <a:avLst/>
                <a:gdLst/>
                <a:ahLst/>
                <a:cxnLst/>
                <a:rect l="l" t="t" r="r" b="b"/>
                <a:pathLst>
                  <a:path w="8759" h="4478" extrusionOk="0">
                    <a:moveTo>
                      <a:pt x="2123" y="0"/>
                    </a:moveTo>
                    <a:cubicBezTo>
                      <a:pt x="951" y="0"/>
                      <a:pt x="1" y="950"/>
                      <a:pt x="1" y="2122"/>
                    </a:cubicBezTo>
                    <a:lnTo>
                      <a:pt x="1" y="2356"/>
                    </a:lnTo>
                    <a:cubicBezTo>
                      <a:pt x="1" y="3528"/>
                      <a:pt x="951" y="4478"/>
                      <a:pt x="2123" y="4478"/>
                    </a:cubicBezTo>
                    <a:lnTo>
                      <a:pt x="8759" y="4478"/>
                    </a:lnTo>
                    <a:cubicBezTo>
                      <a:pt x="7702" y="3176"/>
                      <a:pt x="7694" y="1314"/>
                      <a:pt x="8739" y="2"/>
                    </a:cubicBezTo>
                    <a:lnTo>
                      <a:pt x="873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algn="ctr"/>
                <a:r>
                  <a:rPr lang="es-ES" sz="2000" b="1" dirty="0">
                    <a:solidFill>
                      <a:schemeClr val="bg1"/>
                    </a:solidFill>
                    <a:effectLst>
                      <a:glow rad="101600">
                        <a:schemeClr val="tx1">
                          <a:alpha val="60000"/>
                        </a:schemeClr>
                      </a:glow>
                    </a:effectLst>
                    <a:latin typeface="Century Gothic" panose="020B0502020202020204" pitchFamily="34" charset="0"/>
                  </a:rPr>
                  <a:t>Ley 25612</a:t>
                </a:r>
              </a:p>
            </p:txBody>
          </p:sp>
        </p:grpSp>
        <p:sp>
          <p:nvSpPr>
            <p:cNvPr id="5" name="Google Shape;6878;p80">
              <a:extLst>
                <a:ext uri="{FF2B5EF4-FFF2-40B4-BE49-F238E27FC236}">
                  <a16:creationId xmlns:a16="http://schemas.microsoft.com/office/drawing/2014/main" id="{BE82FF59-3D9B-EF6F-93FE-5AEA986B87A3}"/>
                </a:ext>
              </a:extLst>
            </p:cNvPr>
            <p:cNvSpPr/>
            <p:nvPr/>
          </p:nvSpPr>
          <p:spPr>
            <a:xfrm>
              <a:off x="6103938" y="3114683"/>
              <a:ext cx="40933" cy="7549"/>
            </a:xfrm>
            <a:custGeom>
              <a:avLst/>
              <a:gdLst/>
              <a:ahLst/>
              <a:cxnLst/>
              <a:rect l="l" t="t" r="r" b="b"/>
              <a:pathLst>
                <a:path w="976" h="180" extrusionOk="0">
                  <a:moveTo>
                    <a:pt x="1" y="1"/>
                  </a:moveTo>
                  <a:lnTo>
                    <a:pt x="1" y="1"/>
                  </a:lnTo>
                  <a:cubicBezTo>
                    <a:pt x="279" y="119"/>
                    <a:pt x="578" y="179"/>
                    <a:pt x="881" y="179"/>
                  </a:cubicBezTo>
                  <a:cubicBezTo>
                    <a:pt x="881" y="179"/>
                    <a:pt x="881" y="179"/>
                    <a:pt x="881" y="179"/>
                  </a:cubicBezTo>
                  <a:lnTo>
                    <a:pt x="881" y="179"/>
                  </a:lnTo>
                  <a:cubicBezTo>
                    <a:pt x="882" y="179"/>
                    <a:pt x="882" y="179"/>
                    <a:pt x="882" y="179"/>
                  </a:cubicBezTo>
                  <a:cubicBezTo>
                    <a:pt x="913" y="179"/>
                    <a:pt x="945" y="178"/>
                    <a:pt x="975" y="176"/>
                  </a:cubicBezTo>
                  <a:lnTo>
                    <a:pt x="975" y="176"/>
                  </a:lnTo>
                  <a:cubicBezTo>
                    <a:pt x="943" y="178"/>
                    <a:pt x="913" y="179"/>
                    <a:pt x="881" y="179"/>
                  </a:cubicBezTo>
                  <a:lnTo>
                    <a:pt x="881" y="179"/>
                  </a:lnTo>
                  <a:cubicBezTo>
                    <a:pt x="579" y="179"/>
                    <a:pt x="279" y="119"/>
                    <a:pt x="1" y="1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Google Shape;6888;p80">
              <a:extLst>
                <a:ext uri="{FF2B5EF4-FFF2-40B4-BE49-F238E27FC236}">
                  <a16:creationId xmlns:a16="http://schemas.microsoft.com/office/drawing/2014/main" id="{E6A614C0-F086-E263-6457-2DFFE52C0A8A}"/>
                </a:ext>
              </a:extLst>
            </p:cNvPr>
            <p:cNvGrpSpPr/>
            <p:nvPr/>
          </p:nvGrpSpPr>
          <p:grpSpPr>
            <a:xfrm>
              <a:off x="5189178" y="3528941"/>
              <a:ext cx="1156132" cy="404739"/>
              <a:chOff x="5189178" y="3528941"/>
              <a:chExt cx="1156132" cy="404739"/>
            </a:xfrm>
          </p:grpSpPr>
          <p:sp>
            <p:nvSpPr>
              <p:cNvPr id="7" name="Google Shape;6889;p80">
                <a:extLst>
                  <a:ext uri="{FF2B5EF4-FFF2-40B4-BE49-F238E27FC236}">
                    <a16:creationId xmlns:a16="http://schemas.microsoft.com/office/drawing/2014/main" id="{4C38E20D-E780-C417-EC75-AD91904FF098}"/>
                  </a:ext>
                </a:extLst>
              </p:cNvPr>
              <p:cNvSpPr/>
              <p:nvPr/>
            </p:nvSpPr>
            <p:spPr>
              <a:xfrm>
                <a:off x="5189178" y="3528941"/>
                <a:ext cx="801997" cy="404739"/>
              </a:xfrm>
              <a:custGeom>
                <a:avLst/>
                <a:gdLst/>
                <a:ahLst/>
                <a:cxnLst/>
                <a:rect l="l" t="t" r="r" b="b"/>
                <a:pathLst>
                  <a:path w="19088" h="9651" extrusionOk="0">
                    <a:moveTo>
                      <a:pt x="14266" y="1"/>
                    </a:moveTo>
                    <a:lnTo>
                      <a:pt x="14266" y="1253"/>
                    </a:lnTo>
                    <a:cubicBezTo>
                      <a:pt x="14298" y="1253"/>
                      <a:pt x="14330" y="1253"/>
                      <a:pt x="14362" y="1255"/>
                    </a:cubicBezTo>
                    <a:cubicBezTo>
                      <a:pt x="16314" y="1309"/>
                      <a:pt x="17861" y="2922"/>
                      <a:pt x="17833" y="4874"/>
                    </a:cubicBezTo>
                    <a:cubicBezTo>
                      <a:pt x="17808" y="6827"/>
                      <a:pt x="16218" y="8396"/>
                      <a:pt x="14266" y="8398"/>
                    </a:cubicBezTo>
                    <a:lnTo>
                      <a:pt x="14261" y="8398"/>
                    </a:lnTo>
                    <a:cubicBezTo>
                      <a:pt x="12331" y="8398"/>
                      <a:pt x="10757" y="6867"/>
                      <a:pt x="10691" y="4952"/>
                    </a:cubicBezTo>
                    <a:lnTo>
                      <a:pt x="10691" y="4950"/>
                    </a:lnTo>
                    <a:cubicBezTo>
                      <a:pt x="10688" y="4909"/>
                      <a:pt x="10688" y="4867"/>
                      <a:pt x="10688" y="4825"/>
                    </a:cubicBezTo>
                    <a:cubicBezTo>
                      <a:pt x="10688" y="4784"/>
                      <a:pt x="10688" y="4744"/>
                      <a:pt x="10691" y="4704"/>
                    </a:cubicBezTo>
                    <a:lnTo>
                      <a:pt x="10691" y="4680"/>
                    </a:lnTo>
                    <a:cubicBezTo>
                      <a:pt x="10653" y="3432"/>
                      <a:pt x="9614" y="2446"/>
                      <a:pt x="8364" y="2446"/>
                    </a:cubicBezTo>
                    <a:cubicBezTo>
                      <a:pt x="8363" y="2446"/>
                      <a:pt x="8362" y="2446"/>
                      <a:pt x="8361" y="2446"/>
                    </a:cubicBezTo>
                    <a:cubicBezTo>
                      <a:pt x="6936" y="2446"/>
                      <a:pt x="2798" y="2449"/>
                      <a:pt x="1" y="2449"/>
                    </a:cubicBezTo>
                    <a:lnTo>
                      <a:pt x="1" y="3626"/>
                    </a:lnTo>
                    <a:lnTo>
                      <a:pt x="8387" y="3626"/>
                    </a:lnTo>
                    <a:cubicBezTo>
                      <a:pt x="8978" y="3626"/>
                      <a:pt x="9452" y="4113"/>
                      <a:pt x="9438" y="4704"/>
                    </a:cubicBezTo>
                    <a:lnTo>
                      <a:pt x="9438" y="4715"/>
                    </a:lnTo>
                    <a:cubicBezTo>
                      <a:pt x="9438" y="4752"/>
                      <a:pt x="9438" y="4789"/>
                      <a:pt x="9438" y="4825"/>
                    </a:cubicBezTo>
                    <a:cubicBezTo>
                      <a:pt x="9438" y="4862"/>
                      <a:pt x="9438" y="4901"/>
                      <a:pt x="9438" y="4939"/>
                    </a:cubicBezTo>
                    <a:cubicBezTo>
                      <a:pt x="9498" y="7558"/>
                      <a:pt x="11639" y="9650"/>
                      <a:pt x="14259" y="9650"/>
                    </a:cubicBezTo>
                    <a:cubicBezTo>
                      <a:pt x="14260" y="9650"/>
                      <a:pt x="14261" y="9650"/>
                      <a:pt x="14262" y="9650"/>
                    </a:cubicBezTo>
                    <a:lnTo>
                      <a:pt x="14267" y="9650"/>
                    </a:lnTo>
                    <a:cubicBezTo>
                      <a:pt x="16929" y="9647"/>
                      <a:pt x="19087" y="7488"/>
                      <a:pt x="19087" y="4825"/>
                    </a:cubicBezTo>
                    <a:cubicBezTo>
                      <a:pt x="19087" y="3088"/>
                      <a:pt x="18154" y="1484"/>
                      <a:pt x="16640" y="628"/>
                    </a:cubicBezTo>
                    <a:cubicBezTo>
                      <a:pt x="15945" y="233"/>
                      <a:pt x="15162" y="17"/>
                      <a:pt x="14362" y="2"/>
                    </a:cubicBezTo>
                    <a:cubicBezTo>
                      <a:pt x="14330" y="2"/>
                      <a:pt x="14298" y="1"/>
                      <a:pt x="14266" y="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" name="Google Shape;6890;p80">
                <a:extLst>
                  <a:ext uri="{FF2B5EF4-FFF2-40B4-BE49-F238E27FC236}">
                    <a16:creationId xmlns:a16="http://schemas.microsoft.com/office/drawing/2014/main" id="{35920AB2-B4B7-775D-D9D0-AC86C055326B}"/>
                  </a:ext>
                </a:extLst>
              </p:cNvPr>
              <p:cNvSpPr/>
              <p:nvPr/>
            </p:nvSpPr>
            <p:spPr>
              <a:xfrm>
                <a:off x="5915432" y="3637413"/>
                <a:ext cx="429878" cy="222688"/>
              </a:xfrm>
              <a:custGeom>
                <a:avLst/>
                <a:gdLst/>
                <a:ahLst/>
                <a:cxnLst/>
                <a:rect l="l" t="t" r="r" b="b"/>
                <a:pathLst>
                  <a:path w="8659" h="4478" extrusionOk="0">
                    <a:moveTo>
                      <a:pt x="0" y="0"/>
                    </a:moveTo>
                    <a:cubicBezTo>
                      <a:pt x="1051" y="1307"/>
                      <a:pt x="1051" y="3169"/>
                      <a:pt x="0" y="4478"/>
                    </a:cubicBezTo>
                    <a:lnTo>
                      <a:pt x="6537" y="4478"/>
                    </a:lnTo>
                    <a:cubicBezTo>
                      <a:pt x="7708" y="4478"/>
                      <a:pt x="8659" y="3526"/>
                      <a:pt x="8659" y="2356"/>
                    </a:cubicBezTo>
                    <a:lnTo>
                      <a:pt x="8659" y="2120"/>
                    </a:lnTo>
                    <a:cubicBezTo>
                      <a:pt x="8657" y="950"/>
                      <a:pt x="7708" y="0"/>
                      <a:pt x="653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1501" y="3958791"/>
            <a:ext cx="1291224" cy="129122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6829" y="2416600"/>
            <a:ext cx="966651" cy="96665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482309" y="2380870"/>
            <a:ext cx="783771" cy="783771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6655765" y="4161678"/>
            <a:ext cx="18051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6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entury Gothic" panose="020B0502020202020204" pitchFamily="34" charset="0"/>
              </a:rPr>
              <a:t>Norma Brasileira de Contabilidade T15</a:t>
            </a:r>
            <a:endParaRPr lang="es-CO" sz="16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3698" y="3532318"/>
            <a:ext cx="2281986" cy="2281986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9043434" y="335903"/>
            <a:ext cx="27784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Marco Legal</a:t>
            </a:r>
            <a:endParaRPr lang="en-US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29 tema udes">
  <a:themeElements>
    <a:clrScheme name="Personalizado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D7AA89"/>
      </a:accent2>
      <a:accent3>
        <a:srgbClr val="A5A5A5"/>
      </a:accent3>
      <a:accent4>
        <a:srgbClr val="FFC000"/>
      </a:accent4>
      <a:accent5>
        <a:srgbClr val="5B9BD5"/>
      </a:accent5>
      <a:accent6>
        <a:srgbClr val="00479B"/>
      </a:accent6>
      <a:hlink>
        <a:srgbClr val="0563C1"/>
      </a:hlink>
      <a:folHlink>
        <a:srgbClr val="000F9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sin linea" id="{4A4C8FB0-598C-C143-B4BC-AB086D801909}" vid="{9780A9B5-80D2-D447-A69D-77E067145CB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5629 tema udes</Template>
  <TotalTime>826</TotalTime>
  <Words>1410</Words>
  <Application>Microsoft Office PowerPoint</Application>
  <PresentationFormat>Panorámica</PresentationFormat>
  <Paragraphs>93</Paragraphs>
  <Slides>19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8" baseType="lpstr">
      <vt:lpstr>Arial</vt:lpstr>
      <vt:lpstr>Calibri</vt:lpstr>
      <vt:lpstr>Century Gothic</vt:lpstr>
      <vt:lpstr>Fira Sans Extra Condensed Medium</vt:lpstr>
      <vt:lpstr>Franklin Gothic Book</vt:lpstr>
      <vt:lpstr>Roboto</vt:lpstr>
      <vt:lpstr>Tahoma</vt:lpstr>
      <vt:lpstr>Times New Roman</vt:lpstr>
      <vt:lpstr>5629 tema udes</vt:lpstr>
      <vt:lpstr>Presentación de PowerPoint</vt:lpstr>
      <vt:lpstr>Presentación de PowerPoint</vt:lpstr>
      <vt:lpstr>Referente Teórico</vt:lpstr>
      <vt:lpstr>Presentación de PowerPoint</vt:lpstr>
      <vt:lpstr>Metodología de la Investigación </vt:lpstr>
      <vt:lpstr>Objetivos </vt:lpstr>
      <vt:lpstr>Marco Conceptual </vt:lpstr>
      <vt:lpstr>Marco Conceptual </vt:lpstr>
      <vt:lpstr>Presentación de PowerPoint</vt:lpstr>
      <vt:lpstr>Presentación de PowerPoint</vt:lpstr>
      <vt:lpstr>Presentación de PowerPoint</vt:lpstr>
      <vt:lpstr>Presentación de PowerPoint</vt:lpstr>
      <vt:lpstr>Objetivo 1</vt:lpstr>
      <vt:lpstr>Objetivo 2</vt:lpstr>
      <vt:lpstr>Conclusiones </vt:lpstr>
      <vt:lpstr>Recomendaciones </vt:lpstr>
      <vt:lpstr>Referencias Bibliográficas </vt:lpstr>
      <vt:lpstr>Referencias Bibliográficas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Diseñadora Imprenta 1</dc:creator>
  <cp:lastModifiedBy>USER</cp:lastModifiedBy>
  <cp:revision>45</cp:revision>
  <dcterms:created xsi:type="dcterms:W3CDTF">2023-11-28T15:08:18Z</dcterms:created>
  <dcterms:modified xsi:type="dcterms:W3CDTF">2024-06-12T15:43:38Z</dcterms:modified>
</cp:coreProperties>
</file>