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comments/modernComment_12C_5254165B.xml" ContentType="application/vnd.ms-powerpoint.comments+xml"/>
  <Override PartName="/ppt/notesSlides/notesSlide1.xml" ContentType="application/vnd.openxmlformats-officedocument.presentationml.notesSlide+xml"/>
  <Override PartName="/ppt/ink/ink3.xml" ContentType="application/inkml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3" r:id="rId5"/>
  </p:sldMasterIdLst>
  <p:notesMasterIdLst>
    <p:notesMasterId r:id="rId39"/>
  </p:notesMasterIdLst>
  <p:sldIdLst>
    <p:sldId id="256" r:id="rId6"/>
    <p:sldId id="257" r:id="rId7"/>
    <p:sldId id="332" r:id="rId8"/>
    <p:sldId id="300" r:id="rId9"/>
    <p:sldId id="302" r:id="rId10"/>
    <p:sldId id="333" r:id="rId11"/>
    <p:sldId id="303" r:id="rId12"/>
    <p:sldId id="306" r:id="rId13"/>
    <p:sldId id="305" r:id="rId14"/>
    <p:sldId id="308" r:id="rId15"/>
    <p:sldId id="309" r:id="rId16"/>
    <p:sldId id="307" r:id="rId17"/>
    <p:sldId id="310" r:id="rId18"/>
    <p:sldId id="311" r:id="rId19"/>
    <p:sldId id="324" r:id="rId20"/>
    <p:sldId id="319" r:id="rId21"/>
    <p:sldId id="320" r:id="rId22"/>
    <p:sldId id="322" r:id="rId23"/>
    <p:sldId id="325" r:id="rId24"/>
    <p:sldId id="336" r:id="rId25"/>
    <p:sldId id="334" r:id="rId26"/>
    <p:sldId id="335" r:id="rId27"/>
    <p:sldId id="323" r:id="rId28"/>
    <p:sldId id="327" r:id="rId29"/>
    <p:sldId id="329" r:id="rId30"/>
    <p:sldId id="328" r:id="rId31"/>
    <p:sldId id="326" r:id="rId32"/>
    <p:sldId id="315" r:id="rId33"/>
    <p:sldId id="316" r:id="rId34"/>
    <p:sldId id="317" r:id="rId35"/>
    <p:sldId id="318" r:id="rId36"/>
    <p:sldId id="337" r:id="rId37"/>
    <p:sldId id="331" r:id="rId3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AEE9A-3021-74FA-AD4F-86B4D2912F36}" name="Reviewer" initials="R" userId="Review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71FF"/>
    <a:srgbClr val="E6ACE8"/>
    <a:srgbClr val="FFE0E0"/>
    <a:srgbClr val="9DEBFC"/>
    <a:srgbClr val="C0F2FB"/>
    <a:srgbClr val="05BFE8"/>
    <a:srgbClr val="E3D5FF"/>
    <a:srgbClr val="EED9FE"/>
    <a:srgbClr val="F0CCFE"/>
    <a:srgbClr val="FDC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D11E83-B2C5-D741-86AF-6FCFA68F9417}" v="6" dt="2023-11-24T17:59:26.593"/>
    <p1510:client id="{2B5FD14C-CD68-AF44-AA51-83661A7E47D9}" v="22" dt="2023-11-24T18:00:33.232"/>
    <p1510:client id="{2C1C4D4A-C5C6-6A3B-A107-14F0D739D48E}" v="471" dt="2023-11-24T16:13:17.279"/>
    <p1510:client id="{B8C9916B-52D1-6247-83EC-4714798844C2}" v="1269" dt="2023-11-24T23:32:32.046"/>
    <p1510:client id="{FF1BA77B-A93D-0EF5-F83C-ADEC06AA36A0}" v="395" dt="2023-11-25T21:22:26.387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45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viewProps" Target="viewProps.xml"/></Relationships>
</file>

<file path=ppt/comments/modernComment_12C_5254165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7AEE253-8F75-41DB-8E06-F3A56C173436}" authorId="{B85AEE9A-3021-74FA-AD4F-86B4D2912F36}" created="2023-08-31T20:01:08.33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381242459" sldId="300"/>
      <ac:spMk id="3" creationId="{3596A3B6-F9CA-C441-B1F6-55E1DEF9C202}"/>
    </ac:deMkLst>
    <p188:txBody>
      <a:bodyPr/>
      <a:lstStyle/>
      <a:p>
        <a:r>
          <a:rPr lang="es-CO"/>
          <a:t>Esta es la diapositva a usar dentro de la presentación</a:t>
        </a:r>
      </a:p>
    </p188:txBody>
  </p188:cm>
</p188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16T20:11:03.157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83 1 8585,'-14'2'-118,"0"5"0,8-5 0,-6 7 118,3 0 0,-7 12 0,5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16T20:11:03.906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80 123 8447,'-20'0'-862,"-1"0"0,7 0 606,1 0 1,8-2 146,-2-5 0,7 5 1,5-7 108,2 0 0,36-30 0,3-16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2T20:44:14.943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52 70 8373,'-10'8'-1184,"-5"-6"716,5 5 184,1 1 256,1-6 1,8 4 27,0-12 0,39-34 0,9-16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1A93E-E685-8D45-B008-EBC2EC56A7A4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D97CC-AAF2-6044-95BD-3C6976D2DC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D97CC-AAF2-6044-95BD-3C6976D2DC17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634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/>
              <a:t>Clindamicina: Inhibe la sintesis de proteina uniendose a las subunidades 50s de los ribosomas</a:t>
            </a:r>
          </a:p>
          <a:p>
            <a:r>
              <a:rPr lang="es-419"/>
              <a:t>Sulfonamidas: Inhibe la sintesis del ADN bacteriano</a:t>
            </a:r>
          </a:p>
          <a:p>
            <a:r>
              <a:rPr lang="es-419"/>
              <a:t>Trimetropinsulfa: imhibición del ácido fólico</a:t>
            </a:r>
          </a:p>
          <a:p>
            <a:r>
              <a:rPr lang="es-419"/>
              <a:t>Pirimetamina: Interfiere con la sintesis de ácido fólico mendiante la inhibición de la enzima dihidrofolato reductasa</a:t>
            </a:r>
          </a:p>
          <a:p>
            <a:r>
              <a:rPr lang="es-419"/>
              <a:t>Monensina: Ionoforo para coccidias, alteran el potencial de membrana mediante la conducción de iones a través de una membrana lipídica en ausencia de un poro proteínico</a:t>
            </a:r>
          </a:p>
          <a:p>
            <a:r>
              <a:rPr lang="es-419"/>
              <a:t>Toltrazuril: inhibe la</a:t>
            </a: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D97CC-AAF2-6044-95BD-3C6976D2DC17}" type="slidenum">
              <a:rPr lang="es-CO" smtClean="0"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410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d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2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1396BD-9CBC-174C-8266-60D266BB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D8576F8-1CCD-544F-9888-517ED0A01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9AB58C1-87B1-7142-A3CC-5C35388D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B52606F-E15F-3345-8A25-ACD23BDB9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006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1E2F6AF-5B08-4A47-A19B-88B7A409B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817D0E-03D2-3C4E-9AC2-C6CBF1E6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F7769D-E3BF-B242-A4CE-82802761D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5080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C5033A-9E16-7744-B1AC-65B0E3230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0A1D19-7D2C-8A49-A2AF-B959B90FD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BB25913-F538-7B4F-AB43-29F50328C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317A24-42BC-344A-9AE8-1C531135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F8E2B6D-AFCD-2D4D-B1D1-F974D4DAC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54F193-75B2-994D-B454-7E20C951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7011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30C644-D373-4543-9FC5-2D9A8489D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F6D7CE7-0EA3-EB43-8385-E6450492C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1F87185-FC36-2B47-A5EC-A08D973B2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60EF58-92C0-C144-9567-00155962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7986C5-AA93-2344-81CC-5AC0FE091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FB1727-73E9-BD41-A9A9-AA959E59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0941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68129A-F016-2D43-8B6D-7B64CD81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41BB3E-1823-FF42-83F3-535B97138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8B49A0-788E-CE48-B811-9C33459DE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AC5C8E-FD2C-8545-923D-2C4D7E54F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7D65EB-2885-7A40-9BDA-8545C49A6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0647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4044814-3416-494A-8E0B-92AFBB6EF0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71661DD-4E2A-A148-A7EC-4172844D6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EF8E80-3A2F-7A42-B831-557E41E55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A7F87B-DBD9-D140-90F0-FAD28E6D8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2A18AE-5E94-4848-8F0A-8AE293BBD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5488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des_Texto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1DEE1A-38B2-FAD5-8A26-26D67EE745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202" y="1800045"/>
            <a:ext cx="10459453" cy="688284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rgbClr val="0551A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ES"/>
              <a:t>TÍTULO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B5779F-0361-5ED2-D406-B6A7F1507CA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9202" y="2623602"/>
            <a:ext cx="10513595" cy="33615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/>
              <a:t>Texto</a:t>
            </a:r>
          </a:p>
        </p:txBody>
      </p:sp>
    </p:spTree>
    <p:extLst>
      <p:ext uri="{BB962C8B-B14F-4D97-AF65-F5344CB8AC3E}">
        <p14:creationId xmlns:p14="http://schemas.microsoft.com/office/powerpoint/2010/main" val="258239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des_texto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1DEE1A-38B2-FAD5-8A26-26D67EE745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5931" y="1105067"/>
            <a:ext cx="10278980" cy="85006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1">
                <a:solidFill>
                  <a:srgbClr val="0551A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ES"/>
              <a:t>TÍTULO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B5779F-0361-5ED2-D406-B6A7F1507CA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5931" y="3061010"/>
            <a:ext cx="10236869" cy="24434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ES"/>
              <a:t>Texto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34060ED4-3DBD-5FA8-DEC9-41FCFE01C0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5931" y="2090853"/>
            <a:ext cx="10278980" cy="89205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ES"/>
              <a:t>Subtítulo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678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a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D1CD20-DB79-2BA6-457C-93409FF56E1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421164" y="4670737"/>
            <a:ext cx="4938713" cy="89178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CO"/>
              <a:t>GRACIAS…</a:t>
            </a:r>
          </a:p>
        </p:txBody>
      </p:sp>
    </p:spTree>
    <p:extLst>
      <p:ext uri="{BB962C8B-B14F-4D97-AF65-F5344CB8AC3E}">
        <p14:creationId xmlns:p14="http://schemas.microsoft.com/office/powerpoint/2010/main" val="3674542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5FF9BF-2BC9-8744-A982-AB02A071A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E969830-C66E-9A4E-A194-419948F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499913-BE4D-BD4F-B7BF-A07892124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D83029-545B-304B-8086-C74760CBE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F86005-64F5-C64A-9D6C-72776579D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053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AD7B5-D6E3-E045-920F-4B0F25A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76990B-53AF-DB4E-936C-863A97521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EA8779-4254-8D42-A1CE-E596BBA13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B16B66-7AE1-4540-9D9D-621A2CC2A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CC264D-5B48-9745-941D-E7239196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86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63C9F2-EDEF-9544-A49E-1AA7B78FE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B021CF-BC87-2143-8FB1-4B899D3B7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9B4A8E-9BC7-6141-BD35-9DAF04D36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E37908-E2D7-F34A-BEF7-E96B46792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319DC5-00D8-6B42-9857-CFA6CCFE8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999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D17409-C968-C04C-B0EC-B22A58DE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F9E494-3B8F-C342-A16F-C6E240B60B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B47628C-F6B2-844A-A1B0-F6B92F665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BCE5E90-A6A0-0745-867B-97BF96936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A6A1B5-01EE-1842-ADA5-8BEB50046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7D5458C-F44D-3C41-AC4E-23C559721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7221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E68D8B-3618-BA42-95E0-56502356F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2D535F-CFE3-5B4A-9757-02BFDCC76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0E3509-05CD-D441-9F40-170242C0D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007E2BA-D8D7-6441-8107-3B5267D07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466B82D-5570-9B44-88D2-502962B3C2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4D38B98-770E-9848-88AB-BC272499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4C8EFF-3A01-0043-A001-10B7287A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DFC6FC9-E5A9-2546-BA68-40C2E66BB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998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75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1" r:id="rId2"/>
    <p:sldLayoutId id="2147483662" r:id="rId3"/>
    <p:sldLayoutId id="214748368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23BBD71-65D8-FF48-B6CE-D316097CF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33EC9D-696A-2B47-B446-5C1E65C37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B68028-E161-2B49-AB51-8902E46435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C119B-8FC4-D141-84E1-D41B3A5AC020}" type="datetimeFigureOut">
              <a:rPr lang="es-CO" smtClean="0"/>
              <a:t>29/02/2024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656D85-2FB3-3A47-865B-28062C3B6F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EB0709-0E79-8046-BBC2-16BD75F82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6CEE5-2129-F441-878B-375BEDCFD00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990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daOK-p_tJZck8QDh1oBoUM2eIHT_0J0bTdSUYUIlI_uYbsEw/viewform?usp=sf_link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20453/rmh.v26i4.2678" TargetMode="External"/><Relationship Id="rId13" Type="http://schemas.openxmlformats.org/officeDocument/2006/relationships/hyperlink" Target="https://doi.org/10.3109/09273948.2011.564068" TargetMode="External"/><Relationship Id="rId3" Type="http://schemas.openxmlformats.org/officeDocument/2006/relationships/hyperlink" Target="https://doi.org/10.1016/j.vetpar.2010.11.046" TargetMode="External"/><Relationship Id="rId7" Type="http://schemas.openxmlformats.org/officeDocument/2006/relationships/hyperlink" Target="https://doi.org/10.1186/1756-3305-7-427" TargetMode="External"/><Relationship Id="rId12" Type="http://schemas.openxmlformats.org/officeDocument/2006/relationships/hyperlink" Target="https://doi.org/10.1016/j.exppara.2013.10.001" TargetMode="External"/><Relationship Id="rId2" Type="http://schemas.openxmlformats.org/officeDocument/2006/relationships/hyperlink" Target="https://doi.org/10.15446/revfacmed.v62n2.45430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doi.org/10.3389/fvets.2019.00054" TargetMode="External"/><Relationship Id="rId11" Type="http://schemas.openxmlformats.org/officeDocument/2006/relationships/hyperlink" Target="https://www.cdc.gov/parasites/toxoplasmosis/epi.html" TargetMode="External"/><Relationship Id="rId5" Type="http://schemas.openxmlformats.org/officeDocument/2006/relationships/hyperlink" Target="https://doi.org/10.1186/s13071-017-2017-8" TargetMode="External"/><Relationship Id="rId10" Type="http://schemas.openxmlformats.org/officeDocument/2006/relationships/hyperlink" Target="https://www.cdc.gov/foodsafety/foodborne-germs.html" TargetMode="External"/><Relationship Id="rId4" Type="http://schemas.openxmlformats.org/officeDocument/2006/relationships/hyperlink" Target="https://doi.org/10.1038/s41598-020-69078-9" TargetMode="External"/><Relationship Id="rId9" Type="http://schemas.openxmlformats.org/officeDocument/2006/relationships/hyperlink" Target="https://doi.org/10.1016/S0123-9392(11)70071-6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86/s13071-020-3954-1" TargetMode="External"/><Relationship Id="rId13" Type="http://schemas.openxmlformats.org/officeDocument/2006/relationships/hyperlink" Target="https://doi.org/10.1503/cmaj.141020" TargetMode="External"/><Relationship Id="rId3" Type="http://schemas.openxmlformats.org/officeDocument/2006/relationships/hyperlink" Target="https://doi.org/10.1016/j.pt.2010.01.009" TargetMode="External"/><Relationship Id="rId7" Type="http://schemas.openxmlformats.org/officeDocument/2006/relationships/hyperlink" Target="https://doi.org/10.1093/aje/154.4.357" TargetMode="External"/><Relationship Id="rId12" Type="http://schemas.openxmlformats.org/officeDocument/2006/relationships/hyperlink" Target="https://doi.org/10.4103/2229-5070.190813" TargetMode="External"/><Relationship Id="rId2" Type="http://schemas.openxmlformats.org/officeDocument/2006/relationships/hyperlink" Target="https://doi.org/10.1645/GE-1933.1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aafp.org/pubs/afp/issues/2003/0515/p2131.html" TargetMode="External"/><Relationship Id="rId11" Type="http://schemas.openxmlformats.org/officeDocument/2006/relationships/hyperlink" Target="https://doi.org/10.1128/CMR.05013-11" TargetMode="External"/><Relationship Id="rId5" Type="http://schemas.openxmlformats.org/officeDocument/2006/relationships/hyperlink" Target="https://doi.org/10.1046/j.1469-0691.2002.00485.x" TargetMode="External"/><Relationship Id="rId10" Type="http://schemas.openxmlformats.org/officeDocument/2006/relationships/hyperlink" Target="https://doi.org/10.1016/j.vetpar.2015.02.004" TargetMode="External"/><Relationship Id="rId4" Type="http://schemas.openxmlformats.org/officeDocument/2006/relationships/hyperlink" Target="https://doi.org/10.1007/s00436-015-4790-7" TargetMode="External"/><Relationship Id="rId9" Type="http://schemas.openxmlformats.org/officeDocument/2006/relationships/hyperlink" Target="https://doi.org/10.12691/ajidm-9-2-1" TargetMode="External"/><Relationship Id="rId14" Type="http://schemas.openxmlformats.org/officeDocument/2006/relationships/hyperlink" Target="https://doi.org/10.4142/jvs.2120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customXml" Target="../ink/ink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microsoft.com/office/2018/10/relationships/comments" Target="../comments/modernComment_12C_5254165B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085994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6302913-88D5-79C4-7625-2AB02830B901}"/>
              </a:ext>
            </a:extLst>
          </p:cNvPr>
          <p:cNvSpPr/>
          <p:nvPr/>
        </p:nvSpPr>
        <p:spPr>
          <a:xfrm>
            <a:off x="477613" y="1978610"/>
            <a:ext cx="2904228" cy="6757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>
              <a:ea typeface="Calibri"/>
              <a:cs typeface="Calibri"/>
            </a:endParaRPr>
          </a:p>
          <a:p>
            <a:pPr algn="ctr"/>
            <a:endParaRPr lang="es-MX" sz="200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6432C9C-732A-3D67-2C46-B91CBAA5CFD4}"/>
              </a:ext>
            </a:extLst>
          </p:cNvPr>
          <p:cNvSpPr/>
          <p:nvPr/>
        </p:nvSpPr>
        <p:spPr>
          <a:xfrm>
            <a:off x="3381840" y="1978611"/>
            <a:ext cx="7145547" cy="6757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>
              <a:ea typeface="Calibri"/>
              <a:cs typeface="Calibri"/>
            </a:endParaRPr>
          </a:p>
          <a:p>
            <a:pPr algn="ctr"/>
            <a:endParaRPr lang="es-MX" sz="2000"/>
          </a:p>
        </p:txBody>
      </p:sp>
      <p:sp>
        <p:nvSpPr>
          <p:cNvPr id="2" name="Google Shape;176;p8">
            <a:extLst>
              <a:ext uri="{FF2B5EF4-FFF2-40B4-BE49-F238E27FC236}">
                <a16:creationId xmlns:a16="http://schemas.microsoft.com/office/drawing/2014/main" id="{E4394C8B-CE99-9D25-6ECF-BCB08224D4EE}"/>
              </a:ext>
            </a:extLst>
          </p:cNvPr>
          <p:cNvSpPr txBox="1"/>
          <p:nvPr/>
        </p:nvSpPr>
        <p:spPr>
          <a:xfrm>
            <a:off x="320040" y="689158"/>
            <a:ext cx="1155192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Objetivos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177;p8">
            <a:extLst>
              <a:ext uri="{FF2B5EF4-FFF2-40B4-BE49-F238E27FC236}">
                <a16:creationId xmlns:a16="http://schemas.microsoft.com/office/drawing/2014/main" id="{1AC44D53-3AEF-05C2-F9F8-D97E0143E701}"/>
              </a:ext>
            </a:extLst>
          </p:cNvPr>
          <p:cNvSpPr/>
          <p:nvPr/>
        </p:nvSpPr>
        <p:spPr>
          <a:xfrm>
            <a:off x="472439" y="2747360"/>
            <a:ext cx="4287520" cy="2733600"/>
          </a:xfrm>
          <a:prstGeom prst="homePlate">
            <a:avLst>
              <a:gd name="adj" fmla="val 50000"/>
            </a:avLst>
          </a:prstGeom>
          <a:solidFill>
            <a:srgbClr val="8DA9DB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s-ES" sz="2000" b="1" i="0" u="none" strike="noStrike" dirty="0">
                <a:solidFill>
                  <a:srgbClr val="000000"/>
                </a:solidFill>
                <a:sym typeface="Arial"/>
              </a:rPr>
              <a:t>Determinar la seroprevalencia </a:t>
            </a:r>
            <a:r>
              <a:rPr lang="es-ES" sz="2000" b="0" i="0" u="none" strike="noStrike" dirty="0">
                <a:solidFill>
                  <a:srgbClr val="000000"/>
                </a:solidFill>
                <a:sym typeface="Arial"/>
              </a:rPr>
              <a:t>de </a:t>
            </a:r>
            <a:r>
              <a:rPr lang="es-ES" sz="2000" b="0" i="1" u="none" strike="noStrike" dirty="0">
                <a:solidFill>
                  <a:srgbClr val="000000"/>
                </a:solidFill>
                <a:sym typeface="Arial"/>
              </a:rPr>
              <a:t>Toxoplasma gondii</a:t>
            </a:r>
            <a:r>
              <a:rPr lang="es-ES" sz="2000" b="0" i="0" u="none" strike="noStrike" dirty="0">
                <a:solidFill>
                  <a:srgbClr val="000000"/>
                </a:solidFill>
                <a:sym typeface="Arial"/>
              </a:rPr>
              <a:t> en </a:t>
            </a:r>
            <a:r>
              <a:rPr lang="es-ES" sz="2000" dirty="0"/>
              <a:t>gatos y los factores de riesgos asociados a la enfermedad en clínicas veterinarias de Bucaramanga y su</a:t>
            </a:r>
            <a:r>
              <a:rPr lang="es-ES" sz="2000" b="0" i="0" u="none" strike="noStrike" dirty="0">
                <a:solidFill>
                  <a:srgbClr val="000000"/>
                </a:solidFill>
                <a:sym typeface="Arial"/>
              </a:rPr>
              <a:t> área metropolitana en el 2022.</a:t>
            </a:r>
            <a:endParaRPr sz="2000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4" name="Google Shape;178;p8">
            <a:extLst>
              <a:ext uri="{FF2B5EF4-FFF2-40B4-BE49-F238E27FC236}">
                <a16:creationId xmlns:a16="http://schemas.microsoft.com/office/drawing/2014/main" id="{41805612-9955-A14F-97FD-408E80804740}"/>
              </a:ext>
            </a:extLst>
          </p:cNvPr>
          <p:cNvSpPr/>
          <p:nvPr/>
        </p:nvSpPr>
        <p:spPr>
          <a:xfrm>
            <a:off x="3388359" y="2754018"/>
            <a:ext cx="4815840" cy="2727000"/>
          </a:xfrm>
          <a:prstGeom prst="chevron">
            <a:avLst>
              <a:gd name="adj" fmla="val 50000"/>
            </a:avLst>
          </a:prstGeom>
          <a:solidFill>
            <a:srgbClr val="D8E2F3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r>
              <a:rPr lang="es-CO" sz="1700" b="1"/>
              <a:t>Establecer la frecuencia de anticuerpos anti- </a:t>
            </a:r>
            <a:r>
              <a:rPr lang="es-CO" sz="1700" b="1" i="1"/>
              <a:t>T. gondii</a:t>
            </a:r>
            <a:r>
              <a:rPr lang="es-CO" sz="1700" i="1"/>
              <a:t> </a:t>
            </a:r>
            <a:r>
              <a:rPr lang="es-CO" sz="1700"/>
              <a:t>en el suero sanguíneo de gatos de clínicas veterinarias de Bucaramanga y su área metropolitana.</a:t>
            </a:r>
            <a:endParaRPr sz="1700"/>
          </a:p>
        </p:txBody>
      </p:sp>
      <p:sp>
        <p:nvSpPr>
          <p:cNvPr id="5" name="Google Shape;179;p8">
            <a:extLst>
              <a:ext uri="{FF2B5EF4-FFF2-40B4-BE49-F238E27FC236}">
                <a16:creationId xmlns:a16="http://schemas.microsoft.com/office/drawing/2014/main" id="{4B040650-CD52-46F5-50CA-C65DCC0059E3}"/>
              </a:ext>
            </a:extLst>
          </p:cNvPr>
          <p:cNvSpPr/>
          <p:nvPr/>
        </p:nvSpPr>
        <p:spPr>
          <a:xfrm>
            <a:off x="6845178" y="2754018"/>
            <a:ext cx="5026782" cy="2733600"/>
          </a:xfrm>
          <a:prstGeom prst="chevron">
            <a:avLst>
              <a:gd name="adj" fmla="val 50000"/>
            </a:avLst>
          </a:prstGeom>
          <a:solidFill>
            <a:srgbClr val="D8E2F3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r>
              <a:rPr lang="es-CO" sz="1700" b="1" i="0" u="none">
                <a:solidFill>
                  <a:srgbClr val="000000"/>
                </a:solidFill>
                <a:sym typeface="Arial"/>
              </a:rPr>
              <a:t>Identificar las variables</a:t>
            </a:r>
            <a:r>
              <a:rPr lang="es-CO" sz="1700" b="0" i="0" u="none">
                <a:solidFill>
                  <a:srgbClr val="000000"/>
                </a:solidFill>
                <a:sym typeface="Arial"/>
              </a:rPr>
              <a:t> que aumentan la probabilidad de </a:t>
            </a:r>
            <a:r>
              <a:rPr lang="es-CO" sz="1700" b="1" i="0" u="none">
                <a:solidFill>
                  <a:srgbClr val="000000"/>
                </a:solidFill>
                <a:sym typeface="Arial"/>
              </a:rPr>
              <a:t>presentación de la enfermedad</a:t>
            </a:r>
            <a:r>
              <a:rPr lang="es-CO" sz="1700" b="0" i="0" u="none">
                <a:solidFill>
                  <a:srgbClr val="000000"/>
                </a:solidFill>
                <a:sym typeface="Arial"/>
              </a:rPr>
              <a:t> en gatos de clínicas veterinarias de Bucaramanga y su área metrop</a:t>
            </a:r>
            <a:r>
              <a:rPr lang="es-CO" sz="1700"/>
              <a:t>olitana.</a:t>
            </a:r>
            <a:endParaRPr sz="1700" b="0" i="0" u="none">
              <a:solidFill>
                <a:srgbClr val="000000"/>
              </a:solidFill>
              <a:sym typeface="Arial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1548BDB3-C64B-E7E8-9159-E4C690A71C8C}"/>
              </a:ext>
            </a:extLst>
          </p:cNvPr>
          <p:cNvSpPr txBox="1"/>
          <p:nvPr/>
        </p:nvSpPr>
        <p:spPr>
          <a:xfrm>
            <a:off x="151932" y="2116422"/>
            <a:ext cx="33792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i="0" u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Objetivo General</a:t>
            </a:r>
            <a:endParaRPr lang="es-ES" sz="2000">
              <a:solidFill>
                <a:srgbClr val="002060"/>
              </a:solidFill>
            </a:endParaRP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1C640807-C540-887F-923D-526920E6FEF9}"/>
              </a:ext>
            </a:extLst>
          </p:cNvPr>
          <p:cNvSpPr txBox="1"/>
          <p:nvPr/>
        </p:nvSpPr>
        <p:spPr>
          <a:xfrm>
            <a:off x="5264999" y="2127024"/>
            <a:ext cx="33792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i="0" u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Objetivos Específicos</a:t>
            </a:r>
            <a:endParaRPr lang="es-ES" sz="20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60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76;p8">
            <a:extLst>
              <a:ext uri="{FF2B5EF4-FFF2-40B4-BE49-F238E27FC236}">
                <a16:creationId xmlns:a16="http://schemas.microsoft.com/office/drawing/2014/main" id="{D4D92388-C2EA-E9BB-17D8-9A1BDAAA317D}"/>
              </a:ext>
            </a:extLst>
          </p:cNvPr>
          <p:cNvSpPr txBox="1"/>
          <p:nvPr/>
        </p:nvSpPr>
        <p:spPr>
          <a:xfrm>
            <a:off x="320040" y="728618"/>
            <a:ext cx="1155192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Materiales y Métodos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E79A01-7F48-E18D-D9FB-0C7C9288A3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6"/>
          <a:stretch/>
        </p:blipFill>
        <p:spPr bwMode="auto">
          <a:xfrm>
            <a:off x="3599137" y="1807520"/>
            <a:ext cx="8147158" cy="381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D58DC4A-1014-D054-3310-F93680505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34760"/>
              </p:ext>
            </p:extLst>
          </p:nvPr>
        </p:nvGraphicFramePr>
        <p:xfrm>
          <a:off x="661365" y="3429000"/>
          <a:ext cx="5305425" cy="792480"/>
        </p:xfrm>
        <a:graphic>
          <a:graphicData uri="http://schemas.openxmlformats.org/drawingml/2006/table">
            <a:tbl>
              <a:tblPr/>
              <a:tblGrid>
                <a:gridCol w="3486150">
                  <a:extLst>
                    <a:ext uri="{9D8B030D-6E8A-4147-A177-3AD203B41FA5}">
                      <a16:colId xmlns:a16="http://schemas.microsoft.com/office/drawing/2014/main" val="2836164865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val="55471129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 población </a:t>
                      </a:r>
                      <a:r>
                        <a:rPr lang="es-ES" sz="2000" b="1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s-ES" sz="2000" b="1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</a:t>
                      </a:r>
                      <a:r>
                        <a:rPr lang="es-ES" sz="2000" b="1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s-ES" sz="2000" b="1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09723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Población = 30.000  (aprox.)</a:t>
                      </a:r>
                      <a:r>
                        <a:rPr lang="es-ES" sz="20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  <a:r>
                        <a:rPr lang="es-ES" sz="20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498948"/>
                  </a:ext>
                </a:extLst>
              </a:tr>
            </a:tbl>
          </a:graphicData>
        </a:graphic>
      </p:graphicFrame>
      <p:sp>
        <p:nvSpPr>
          <p:cNvPr id="5" name="Google Shape;163;p6">
            <a:extLst>
              <a:ext uri="{FF2B5EF4-FFF2-40B4-BE49-F238E27FC236}">
                <a16:creationId xmlns:a16="http://schemas.microsoft.com/office/drawing/2014/main" id="{917A6BAD-FC21-7708-84CA-D20FD38A0803}"/>
              </a:ext>
            </a:extLst>
          </p:cNvPr>
          <p:cNvSpPr txBox="1"/>
          <p:nvPr/>
        </p:nvSpPr>
        <p:spPr>
          <a:xfrm>
            <a:off x="588280" y="3028800"/>
            <a:ext cx="30000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i="1" err="1">
                <a:solidFill>
                  <a:srgbClr val="FF9900"/>
                </a:solidFill>
                <a:highlight>
                  <a:schemeClr val="lt1"/>
                </a:highlight>
              </a:rPr>
              <a:t>Epitools</a:t>
            </a:r>
            <a:endParaRPr sz="1600" b="1" i="1">
              <a:solidFill>
                <a:srgbClr val="FF9900"/>
              </a:solidFill>
              <a:highlight>
                <a:schemeClr val="lt1"/>
              </a:highligh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840FCB5-6700-AE3E-2A05-BDEF1D14D7BD}"/>
              </a:ext>
            </a:extLst>
          </p:cNvPr>
          <p:cNvSpPr txBox="1"/>
          <p:nvPr/>
        </p:nvSpPr>
        <p:spPr>
          <a:xfrm>
            <a:off x="437833" y="4560720"/>
            <a:ext cx="6300893" cy="19389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000" b="1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 = (Z</a:t>
            </a:r>
            <a:r>
              <a:rPr lang="pt-BR" sz="2000" b="1" i="0" baseline="30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sz="2000" b="1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x P (1 / P)) / e2</a:t>
            </a:r>
          </a:p>
          <a:p>
            <a:pPr algn="ctr"/>
            <a:endParaRPr lang="pt-BR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b="1">
                <a:latin typeface="Arial"/>
                <a:cs typeface="Arial"/>
              </a:rPr>
              <a:t>Z= </a:t>
            </a:r>
            <a:r>
              <a:rPr lang="pt-BR" sz="2000">
                <a:latin typeface="Arial"/>
                <a:cs typeface="Arial"/>
              </a:rPr>
              <a:t>V</a:t>
            </a:r>
            <a:r>
              <a:rPr lang="pt-BR" sz="2000">
                <a:latin typeface="Arial"/>
                <a:cs typeface="Calibri"/>
              </a:rPr>
              <a:t>alor</a:t>
            </a:r>
            <a:r>
              <a:rPr lang="pt-BR" sz="2000">
                <a:latin typeface="Arial"/>
                <a:ea typeface="+mn-lt"/>
                <a:cs typeface="+mn-lt"/>
              </a:rPr>
              <a:t> de </a:t>
            </a:r>
            <a:r>
              <a:rPr lang="pt-BR" sz="2000" err="1">
                <a:latin typeface="Arial"/>
                <a:ea typeface="+mn-lt"/>
                <a:cs typeface="+mn-lt"/>
              </a:rPr>
              <a:t>la</a:t>
            </a:r>
            <a:r>
              <a:rPr lang="pt-BR" sz="2000">
                <a:latin typeface="Arial"/>
                <a:ea typeface="+mn-lt"/>
                <a:cs typeface="+mn-lt"/>
              </a:rPr>
              <a:t> </a:t>
            </a:r>
            <a:r>
              <a:rPr lang="pt-BR" sz="2000" err="1">
                <a:latin typeface="Arial"/>
                <a:ea typeface="+mn-lt"/>
                <a:cs typeface="+mn-lt"/>
              </a:rPr>
              <a:t>distribución</a:t>
            </a:r>
            <a:r>
              <a:rPr lang="pt-BR" sz="2000">
                <a:latin typeface="Arial"/>
                <a:ea typeface="+mn-lt"/>
                <a:cs typeface="+mn-lt"/>
              </a:rPr>
              <a:t> normal </a:t>
            </a:r>
            <a:r>
              <a:rPr lang="pt-BR" sz="2000" err="1">
                <a:latin typeface="Arial"/>
                <a:ea typeface="+mn-lt"/>
                <a:cs typeface="+mn-lt"/>
              </a:rPr>
              <a:t>estándar</a:t>
            </a:r>
            <a:r>
              <a:rPr lang="pt-BR" sz="2000">
                <a:latin typeface="Arial"/>
                <a:ea typeface="+mn-lt"/>
                <a:cs typeface="+mn-lt"/>
              </a:rPr>
              <a:t> </a:t>
            </a:r>
            <a:r>
              <a:rPr lang="pt-BR" sz="2000" err="1">
                <a:latin typeface="Arial"/>
                <a:ea typeface="+mn-lt"/>
                <a:cs typeface="+mn-lt"/>
              </a:rPr>
              <a:t>correspondiente</a:t>
            </a:r>
            <a:r>
              <a:rPr lang="pt-BR" sz="2000">
                <a:latin typeface="Arial"/>
                <a:ea typeface="+mn-lt"/>
                <a:cs typeface="+mn-lt"/>
              </a:rPr>
              <a:t> al </a:t>
            </a:r>
            <a:r>
              <a:rPr lang="pt-BR" sz="2000" err="1">
                <a:latin typeface="Arial"/>
                <a:ea typeface="+mn-lt"/>
                <a:cs typeface="+mn-lt"/>
              </a:rPr>
              <a:t>nivel</a:t>
            </a:r>
            <a:r>
              <a:rPr lang="pt-BR" sz="2000">
                <a:latin typeface="Arial"/>
                <a:ea typeface="+mn-lt"/>
                <a:cs typeface="+mn-lt"/>
              </a:rPr>
              <a:t> de </a:t>
            </a:r>
            <a:r>
              <a:rPr lang="pt-BR" sz="2000" err="1">
                <a:latin typeface="Arial"/>
                <a:ea typeface="+mn-lt"/>
                <a:cs typeface="+mn-lt"/>
              </a:rPr>
              <a:t>confianza</a:t>
            </a:r>
            <a:r>
              <a:rPr lang="pt-BR" sz="2000">
                <a:latin typeface="Arial"/>
                <a:ea typeface="+mn-lt"/>
                <a:cs typeface="+mn-lt"/>
              </a:rPr>
              <a:t> </a:t>
            </a:r>
            <a:r>
              <a:rPr lang="pt-BR" sz="2000" err="1">
                <a:latin typeface="Arial"/>
                <a:ea typeface="+mn-lt"/>
                <a:cs typeface="+mn-lt"/>
              </a:rPr>
              <a:t>deseado</a:t>
            </a:r>
            <a:r>
              <a:rPr lang="pt-BR" sz="2000">
                <a:latin typeface="Arial"/>
                <a:ea typeface="+mn-lt"/>
                <a:cs typeface="+mn-lt"/>
              </a:rPr>
              <a:t> (95%)</a:t>
            </a:r>
            <a:endParaRPr lang="pt-BR" sz="2000">
              <a:latin typeface="Arial"/>
              <a:ea typeface="+mn-lt"/>
              <a:cs typeface="Arial"/>
            </a:endParaRPr>
          </a:p>
          <a:p>
            <a:r>
              <a:rPr lang="pt-BR" sz="2000" b="1">
                <a:latin typeface="Arial"/>
                <a:cs typeface="Calibri"/>
              </a:rPr>
              <a:t>P= </a:t>
            </a:r>
            <a:r>
              <a:rPr lang="pt-BR" sz="2000" err="1">
                <a:latin typeface="Arial"/>
                <a:ea typeface="+mn-lt"/>
                <a:cs typeface="+mn-lt"/>
              </a:rPr>
              <a:t>Proporción</a:t>
            </a:r>
            <a:r>
              <a:rPr lang="pt-BR" sz="2000">
                <a:latin typeface="Arial"/>
                <a:ea typeface="+mn-lt"/>
                <a:cs typeface="+mn-lt"/>
              </a:rPr>
              <a:t> </a:t>
            </a:r>
            <a:r>
              <a:rPr lang="pt-BR" sz="2000" err="1">
                <a:latin typeface="Arial"/>
                <a:ea typeface="+mn-lt"/>
                <a:cs typeface="+mn-lt"/>
              </a:rPr>
              <a:t>verdadera</a:t>
            </a:r>
            <a:r>
              <a:rPr lang="pt-BR" sz="2000">
                <a:latin typeface="Arial"/>
                <a:ea typeface="+mn-lt"/>
                <a:cs typeface="+mn-lt"/>
              </a:rPr>
              <a:t> esperada (35%)</a:t>
            </a:r>
          </a:p>
          <a:p>
            <a:r>
              <a:rPr lang="pt-BR" sz="2000" b="1">
                <a:latin typeface="Arial"/>
                <a:cs typeface="Calibri"/>
              </a:rPr>
              <a:t>E=</a:t>
            </a:r>
            <a:r>
              <a:rPr lang="pt-BR" sz="2000">
                <a:latin typeface="Arial"/>
                <a:cs typeface="Calibri"/>
              </a:rPr>
              <a:t> </a:t>
            </a:r>
            <a:r>
              <a:rPr lang="pt-BR" sz="2000" err="1">
                <a:latin typeface="Arial"/>
                <a:ea typeface="+mn-lt"/>
                <a:cs typeface="+mn-lt"/>
              </a:rPr>
              <a:t>Precisión</a:t>
            </a:r>
            <a:r>
              <a:rPr lang="pt-BR" sz="2000">
                <a:latin typeface="Arial"/>
                <a:ea typeface="+mn-lt"/>
                <a:cs typeface="+mn-lt"/>
              </a:rPr>
              <a:t> </a:t>
            </a:r>
            <a:r>
              <a:rPr lang="pt-BR" sz="2000" err="1">
                <a:latin typeface="Arial"/>
                <a:ea typeface="+mn-lt"/>
                <a:cs typeface="+mn-lt"/>
              </a:rPr>
              <a:t>deseada</a:t>
            </a:r>
            <a:r>
              <a:rPr lang="pt-BR" sz="2000">
                <a:latin typeface="Arial"/>
                <a:ea typeface="+mn-lt"/>
                <a:cs typeface="+mn-lt"/>
              </a:rPr>
              <a:t> (5%)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7C0071-AB0C-7A87-C62D-954A0B286841}"/>
              </a:ext>
            </a:extLst>
          </p:cNvPr>
          <p:cNvSpPr txBox="1"/>
          <p:nvPr/>
        </p:nvSpPr>
        <p:spPr>
          <a:xfrm>
            <a:off x="7221190" y="5621362"/>
            <a:ext cx="7243313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https://historias.plataformaupb.com/laimaginacionalpoder/index.html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22320D5-FF5C-61D4-4C68-5ED52B08CED3}"/>
              </a:ext>
            </a:extLst>
          </p:cNvPr>
          <p:cNvSpPr txBox="1"/>
          <p:nvPr/>
        </p:nvSpPr>
        <p:spPr>
          <a:xfrm>
            <a:off x="529241" y="1603319"/>
            <a:ext cx="480551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000">
                <a:latin typeface="Arial"/>
                <a:cs typeface="Arial"/>
              </a:rPr>
              <a:t>Estudio descriptivo de corte transversal</a:t>
            </a:r>
          </a:p>
        </p:txBody>
      </p:sp>
      <p:sp>
        <p:nvSpPr>
          <p:cNvPr id="8" name="CuadroTexto 1">
            <a:extLst>
              <a:ext uri="{FF2B5EF4-FFF2-40B4-BE49-F238E27FC236}">
                <a16:creationId xmlns:a16="http://schemas.microsoft.com/office/drawing/2014/main" id="{956A696F-ECF7-05CF-2FCE-6DCBCC945DEB}"/>
              </a:ext>
            </a:extLst>
          </p:cNvPr>
          <p:cNvSpPr txBox="1"/>
          <p:nvPr/>
        </p:nvSpPr>
        <p:spPr>
          <a:xfrm>
            <a:off x="1814077" y="2911402"/>
            <a:ext cx="3000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419" sz="2100" b="1" dirty="0">
                <a:latin typeface="Arial" panose="020B0604020202020204" pitchFamily="34" charset="0"/>
                <a:cs typeface="Arial" panose="020B0604020202020204" pitchFamily="34" charset="0"/>
              </a:rPr>
              <a:t>Muestras totales: 334</a:t>
            </a:r>
            <a:endParaRPr lang="es-CO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07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6252B7F-38DA-4B73-CB00-1AA3672020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562" b="3247"/>
          <a:stretch/>
        </p:blipFill>
        <p:spPr>
          <a:xfrm>
            <a:off x="1186721" y="2072640"/>
            <a:ext cx="9818558" cy="3535680"/>
          </a:xfrm>
          <a:prstGeom prst="rect">
            <a:avLst/>
          </a:prstGeom>
        </p:spPr>
      </p:pic>
      <p:sp>
        <p:nvSpPr>
          <p:cNvPr id="3" name="Google Shape;202;p9">
            <a:extLst>
              <a:ext uri="{FF2B5EF4-FFF2-40B4-BE49-F238E27FC236}">
                <a16:creationId xmlns:a16="http://schemas.microsoft.com/office/drawing/2014/main" id="{1C2064AE-BF56-F6A4-2E6D-478506F74FC5}"/>
              </a:ext>
            </a:extLst>
          </p:cNvPr>
          <p:cNvSpPr txBox="1"/>
          <p:nvPr/>
        </p:nvSpPr>
        <p:spPr>
          <a:xfrm>
            <a:off x="3642791" y="5608320"/>
            <a:ext cx="2600049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https://www.tplaboratorioquimico.com/laboratorio-quimico/materiales-e-instrumentos-de-un-laboratorio-quimico/refrigerador-de-laboratorio.html</a:t>
            </a:r>
            <a:endParaRPr/>
          </a:p>
        </p:txBody>
      </p:sp>
      <p:sp>
        <p:nvSpPr>
          <p:cNvPr id="4" name="Google Shape;200;p9">
            <a:extLst>
              <a:ext uri="{FF2B5EF4-FFF2-40B4-BE49-F238E27FC236}">
                <a16:creationId xmlns:a16="http://schemas.microsoft.com/office/drawing/2014/main" id="{BC9E7D3F-B1D2-FCFD-0A69-F54015034C48}"/>
              </a:ext>
            </a:extLst>
          </p:cNvPr>
          <p:cNvSpPr txBox="1"/>
          <p:nvPr/>
        </p:nvSpPr>
        <p:spPr>
          <a:xfrm>
            <a:off x="6476207" y="5669875"/>
            <a:ext cx="23659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https://www.insitu.com.py/productos/pro/centrifugadora-refrigerada-neofuge-13r-heal-force</a:t>
            </a:r>
            <a:endParaRPr/>
          </a:p>
        </p:txBody>
      </p:sp>
      <p:sp>
        <p:nvSpPr>
          <p:cNvPr id="5" name="Google Shape;198;p9">
            <a:extLst>
              <a:ext uri="{FF2B5EF4-FFF2-40B4-BE49-F238E27FC236}">
                <a16:creationId xmlns:a16="http://schemas.microsoft.com/office/drawing/2014/main" id="{F6E6C176-E69F-E091-3CA0-A9E0D9A58C81}"/>
              </a:ext>
            </a:extLst>
          </p:cNvPr>
          <p:cNvSpPr txBox="1"/>
          <p:nvPr/>
        </p:nvSpPr>
        <p:spPr>
          <a:xfrm>
            <a:off x="9204469" y="5669915"/>
            <a:ext cx="1983377" cy="338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http://preciod.com/co/nevera-cava-de-icopor-5-litros-WPA96.html</a:t>
            </a:r>
            <a:endParaRPr/>
          </a:p>
        </p:txBody>
      </p:sp>
      <p:sp>
        <p:nvSpPr>
          <p:cNvPr id="6" name="Google Shape;176;p8">
            <a:extLst>
              <a:ext uri="{FF2B5EF4-FFF2-40B4-BE49-F238E27FC236}">
                <a16:creationId xmlns:a16="http://schemas.microsoft.com/office/drawing/2014/main" id="{DB21E452-C7D7-F566-5F61-B104C02567DC}"/>
              </a:ext>
            </a:extLst>
          </p:cNvPr>
          <p:cNvSpPr txBox="1"/>
          <p:nvPr/>
        </p:nvSpPr>
        <p:spPr>
          <a:xfrm>
            <a:off x="320040" y="877048"/>
            <a:ext cx="1155192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Materiales y Métodos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840C7CF-2A50-7EF4-A6FB-3B8CEC212B64}"/>
              </a:ext>
            </a:extLst>
          </p:cNvPr>
          <p:cNvSpPr txBox="1"/>
          <p:nvPr/>
        </p:nvSpPr>
        <p:spPr>
          <a:xfrm>
            <a:off x="10661674" y="5356715"/>
            <a:ext cx="644106" cy="293874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E6736E1-B753-0024-17CC-40C50CEF19A9}"/>
              </a:ext>
            </a:extLst>
          </p:cNvPr>
          <p:cNvSpPr/>
          <p:nvPr/>
        </p:nvSpPr>
        <p:spPr>
          <a:xfrm>
            <a:off x="685800" y="1523338"/>
            <a:ext cx="10502046" cy="4725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FA69272-34AC-A2A7-04B8-7AAA8E061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773" y="1801872"/>
            <a:ext cx="4541422" cy="444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3C51FAF7-CD0D-8E83-DBDE-C6184C71A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30" y="1801872"/>
            <a:ext cx="3551799" cy="444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471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2523A02-6130-1AFA-A9BE-08A289CD87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0" t="13250" r="47513"/>
          <a:stretch/>
        </p:blipFill>
        <p:spPr>
          <a:xfrm>
            <a:off x="1424658" y="1644532"/>
            <a:ext cx="5049520" cy="4041176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DD5253E-8889-81B4-D862-4BC55A76B0A6}"/>
              </a:ext>
            </a:extLst>
          </p:cNvPr>
          <p:cNvSpPr/>
          <p:nvPr/>
        </p:nvSpPr>
        <p:spPr>
          <a:xfrm>
            <a:off x="4866478" y="989402"/>
            <a:ext cx="2702722" cy="5752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Google Shape;215;p10">
            <a:extLst>
              <a:ext uri="{FF2B5EF4-FFF2-40B4-BE49-F238E27FC236}">
                <a16:creationId xmlns:a16="http://schemas.microsoft.com/office/drawing/2014/main" id="{2D8AF983-15E9-62C2-C468-F2F893D28795}"/>
              </a:ext>
            </a:extLst>
          </p:cNvPr>
          <p:cNvSpPr txBox="1"/>
          <p:nvPr/>
        </p:nvSpPr>
        <p:spPr>
          <a:xfrm>
            <a:off x="1424658" y="6120665"/>
            <a:ext cx="9342684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00FF"/>
              </a:buClr>
              <a:buSzPts val="1200"/>
            </a:pPr>
            <a:r>
              <a:rPr lang="es-ES" sz="1050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https://docs.google.com/</a:t>
            </a:r>
            <a:r>
              <a:rPr lang="es-ES" sz="1050" err="1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forms</a:t>
            </a:r>
            <a:r>
              <a:rPr lang="es-ES" sz="1050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/d/e/</a:t>
            </a:r>
            <a:r>
              <a:rPr lang="es-ES" sz="1050" err="1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1FAIpQLSdaOK</a:t>
            </a:r>
            <a:r>
              <a:rPr lang="es-ES" sz="1050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-p_tJZck8QDh1oBoUM2eIHT_0J0bTdSUYUIlI_uYbsEw/</a:t>
            </a:r>
            <a:r>
              <a:rPr lang="es-ES" sz="1050" err="1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viewform</a:t>
            </a:r>
            <a:r>
              <a:rPr lang="es-ES" sz="1050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?</a:t>
            </a:r>
            <a:r>
              <a:rPr lang="es-ES" sz="1050" err="1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usp</a:t>
            </a:r>
            <a:r>
              <a:rPr lang="es-ES" sz="1050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=sf_link</a:t>
            </a:r>
            <a:r>
              <a:rPr lang="es-ES" sz="1050"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 </a:t>
            </a:r>
            <a:endParaRPr lang="es-ES" sz="1050">
              <a:latin typeface="Arial" panose="020B0604020202020204" pitchFamily="34" charset="0"/>
              <a:ea typeface="Tahoma"/>
              <a:cs typeface="Arial" panose="020B0604020202020204" pitchFamily="34" charset="0"/>
            </a:endParaRPr>
          </a:p>
          <a:p>
            <a:pPr algn="ctr"/>
            <a:r>
              <a:rPr lang="en-US" sz="1050">
                <a:latin typeface="Arial" panose="020B0604020202020204" pitchFamily="34" charset="0"/>
                <a:ea typeface="Tahoma"/>
                <a:cs typeface="Arial" panose="020B0604020202020204" pitchFamily="34" charset="0"/>
              </a:rPr>
              <a:t>https://</a:t>
            </a:r>
            <a:r>
              <a:rPr lang="en-US" sz="1050" err="1">
                <a:latin typeface="Arial" panose="020B0604020202020204" pitchFamily="34" charset="0"/>
                <a:ea typeface="Tahoma"/>
                <a:cs typeface="Arial" panose="020B0604020202020204" pitchFamily="34" charset="0"/>
              </a:rPr>
              <a:t>es.pngtree.com</a:t>
            </a:r>
            <a:r>
              <a:rPr lang="en-US" sz="1050">
                <a:latin typeface="Arial" panose="020B0604020202020204" pitchFamily="34" charset="0"/>
                <a:ea typeface="Tahoma"/>
                <a:cs typeface="Arial" panose="020B0604020202020204" pitchFamily="34" charset="0"/>
              </a:rPr>
              <a:t>/</a:t>
            </a:r>
            <a:r>
              <a:rPr lang="en-US" sz="1050" err="1">
                <a:latin typeface="Arial" panose="020B0604020202020204" pitchFamily="34" charset="0"/>
                <a:ea typeface="Tahoma"/>
                <a:cs typeface="Arial" panose="020B0604020202020204" pitchFamily="34" charset="0"/>
              </a:rPr>
              <a:t>freepng</a:t>
            </a:r>
            <a:r>
              <a:rPr lang="en-US" sz="1050">
                <a:latin typeface="Arial" panose="020B0604020202020204" pitchFamily="34" charset="0"/>
                <a:ea typeface="Tahoma"/>
                <a:cs typeface="Arial" panose="020B0604020202020204" pitchFamily="34" charset="0"/>
              </a:rPr>
              <a:t>/cartoon-black-cat-graphic-elements-can-be-used-commercially_7380839.html</a:t>
            </a:r>
            <a:endParaRPr lang="es-ES" sz="1050">
              <a:latin typeface="Arial" panose="020B0604020202020204" pitchFamily="34" charset="0"/>
              <a:ea typeface="Tahoma"/>
              <a:cs typeface="Arial" panose="020B0604020202020204" pitchFamily="34" charset="0"/>
            </a:endParaRPr>
          </a:p>
        </p:txBody>
      </p:sp>
      <p:sp>
        <p:nvSpPr>
          <p:cNvPr id="5" name="Google Shape;176;p8">
            <a:extLst>
              <a:ext uri="{FF2B5EF4-FFF2-40B4-BE49-F238E27FC236}">
                <a16:creationId xmlns:a16="http://schemas.microsoft.com/office/drawing/2014/main" id="{C1409103-27EA-05C7-EB49-E5AAB6D13979}"/>
              </a:ext>
            </a:extLst>
          </p:cNvPr>
          <p:cNvSpPr txBox="1"/>
          <p:nvPr/>
        </p:nvSpPr>
        <p:spPr>
          <a:xfrm>
            <a:off x="-909482" y="753814"/>
            <a:ext cx="1155192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Materiales y Métodos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B0C7A6-3308-21FA-A996-60D8CB32A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16" y="3663953"/>
            <a:ext cx="2110597" cy="2096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1664730-54AF-667B-2B01-B112328E99EE}"/>
              </a:ext>
            </a:extLst>
          </p:cNvPr>
          <p:cNvSpPr txBox="1"/>
          <p:nvPr/>
        </p:nvSpPr>
        <p:spPr>
          <a:xfrm>
            <a:off x="865238" y="5535562"/>
            <a:ext cx="217807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https://encryptedtbn0.gstatic.com/images?q=tbn:ANd9GcRPK3q7hw8JJA0EsHk6T0X-0MaIaJq1r8IsHg&amp;usqp=CAU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463FF8F-FFD8-92EB-24B7-4900CA3509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513" t="13079" r="20419" b="-1389"/>
          <a:stretch/>
        </p:blipFill>
        <p:spPr>
          <a:xfrm>
            <a:off x="7614249" y="725112"/>
            <a:ext cx="3621458" cy="216286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B2A15A8-4AAB-1F73-C298-784F65FD2FFB}"/>
              </a:ext>
            </a:extLst>
          </p:cNvPr>
          <p:cNvSpPr/>
          <p:nvPr/>
        </p:nvSpPr>
        <p:spPr>
          <a:xfrm>
            <a:off x="7704128" y="2438400"/>
            <a:ext cx="3441700" cy="36205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Origen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Sexo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Edad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Raza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Permanencia en el hogar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Dieta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Comorbilidades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Defecación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Limpieza del arenero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Estatus reproductivo</a:t>
            </a:r>
          </a:p>
        </p:txBody>
      </p:sp>
    </p:spTree>
    <p:extLst>
      <p:ext uri="{BB962C8B-B14F-4D97-AF65-F5344CB8AC3E}">
        <p14:creationId xmlns:p14="http://schemas.microsoft.com/office/powerpoint/2010/main" val="408777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4;p11">
            <a:extLst>
              <a:ext uri="{FF2B5EF4-FFF2-40B4-BE49-F238E27FC236}">
                <a16:creationId xmlns:a16="http://schemas.microsoft.com/office/drawing/2014/main" id="{B242EA12-4445-8DE3-24BE-2F34F7CEEBD1}"/>
              </a:ext>
            </a:extLst>
          </p:cNvPr>
          <p:cNvSpPr txBox="1"/>
          <p:nvPr/>
        </p:nvSpPr>
        <p:spPr>
          <a:xfrm>
            <a:off x="1202193" y="774913"/>
            <a:ext cx="998426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Análisis de resultados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226;p11">
            <a:extLst>
              <a:ext uri="{FF2B5EF4-FFF2-40B4-BE49-F238E27FC236}">
                <a16:creationId xmlns:a16="http://schemas.microsoft.com/office/drawing/2014/main" id="{E5698377-8BD5-DEA3-0D83-E385FDE62789}"/>
              </a:ext>
            </a:extLst>
          </p:cNvPr>
          <p:cNvSpPr txBox="1"/>
          <p:nvPr/>
        </p:nvSpPr>
        <p:spPr>
          <a:xfrm>
            <a:off x="497371" y="1992160"/>
            <a:ext cx="6520543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en </a:t>
            </a:r>
            <a:r>
              <a:rPr lang="es-ES" sz="2000">
                <a:solidFill>
                  <a:schemeClr val="dk1"/>
                </a:solidFill>
              </a:rPr>
              <a:t>E</a:t>
            </a: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xcel (Office, v.365) 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5;p11">
            <a:extLst>
              <a:ext uri="{FF2B5EF4-FFF2-40B4-BE49-F238E27FC236}">
                <a16:creationId xmlns:a16="http://schemas.microsoft.com/office/drawing/2014/main" id="{F177DBEB-07CD-3DD2-12A5-6E494E0E0204}"/>
              </a:ext>
            </a:extLst>
          </p:cNvPr>
          <p:cNvSpPr txBox="1"/>
          <p:nvPr/>
        </p:nvSpPr>
        <p:spPr>
          <a:xfrm>
            <a:off x="497371" y="2795782"/>
            <a:ext cx="5366657" cy="2246729"/>
          </a:xfrm>
          <a:prstGeom prst="rect">
            <a:avLst/>
          </a:prstGeom>
          <a:solidFill>
            <a:srgbClr val="C4E0B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</a:rPr>
              <a:t>Determinación de prevalencia</a:t>
            </a:r>
            <a:r>
              <a:rPr lang="es-E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2000" b="1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s-ES" sz="20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 </a:t>
            </a:r>
            <a:r>
              <a:rPr lang="es-ES" sz="200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seropositivos</a:t>
            </a:r>
            <a:endParaRPr lang="es-CO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  P =   -------------------------------  x 100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                  # de muestras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lang="es-CO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(Fuentes et al, 2013)</a:t>
            </a:r>
            <a:endParaRPr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Google Shape;225;p11">
            <a:extLst>
              <a:ext uri="{FF2B5EF4-FFF2-40B4-BE49-F238E27FC236}">
                <a16:creationId xmlns:a16="http://schemas.microsoft.com/office/drawing/2014/main" id="{667FF5E9-0DBD-5122-6993-0B8F9F3A2E7D}"/>
              </a:ext>
            </a:extLst>
          </p:cNvPr>
          <p:cNvSpPr txBox="1"/>
          <p:nvPr/>
        </p:nvSpPr>
        <p:spPr>
          <a:xfrm>
            <a:off x="6096000" y="3069704"/>
            <a:ext cx="5304017" cy="1631175"/>
          </a:xfrm>
          <a:prstGeom prst="rect">
            <a:avLst/>
          </a:prstGeom>
          <a:solidFill>
            <a:srgbClr val="C4E0B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Factores de riesgo:</a:t>
            </a:r>
            <a:endParaRPr sz="20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Asociación entre </a:t>
            </a:r>
            <a:r>
              <a:rPr lang="es-ES" sz="200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seroprevalencia</a:t>
            </a: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variables</a:t>
            </a:r>
            <a:endParaRPr sz="20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Chi cuadrado y OR (</a:t>
            </a:r>
            <a:r>
              <a:rPr lang="es-ES" sz="200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odds</a:t>
            </a: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ratio)</a:t>
            </a:r>
            <a:endParaRPr sz="20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Programa estadístico SPSS (IBM, v.22)</a:t>
            </a:r>
            <a:endParaRPr sz="20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E2F43423-E7D1-6CB5-56A1-E60333CF05C0}"/>
                  </a:ext>
                </a:extLst>
              </p14:cNvPr>
              <p14:cNvContentPartPr/>
              <p14:nvPr/>
            </p14:nvContentPartPr>
            <p14:xfrm>
              <a:off x="8498980" y="5819254"/>
              <a:ext cx="31320" cy="37080"/>
            </p14:xfrm>
          </p:contentPart>
        </mc:Choice>
        <mc:Fallback xmlns=""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E2F43423-E7D1-6CB5-56A1-E60333CF05C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88303" y="5808454"/>
                <a:ext cx="52319" cy="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392330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5;p13">
            <a:extLst>
              <a:ext uri="{FF2B5EF4-FFF2-40B4-BE49-F238E27FC236}">
                <a16:creationId xmlns:a16="http://schemas.microsoft.com/office/drawing/2014/main" id="{D6DF2395-965C-2983-D74F-C66B3DB0A9A5}"/>
              </a:ext>
            </a:extLst>
          </p:cNvPr>
          <p:cNvSpPr txBox="1">
            <a:spLocks noGrp="1"/>
          </p:cNvSpPr>
          <p:nvPr/>
        </p:nvSpPr>
        <p:spPr>
          <a:xfrm>
            <a:off x="325820" y="2382238"/>
            <a:ext cx="1154035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ahoma"/>
              <a:buNone/>
            </a:pPr>
            <a:r>
              <a:rPr lang="es-ES" sz="6600" b="1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Resultados</a:t>
            </a:r>
            <a:endParaRPr sz="8000"/>
          </a:p>
        </p:txBody>
      </p:sp>
    </p:spTree>
    <p:extLst>
      <p:ext uri="{BB962C8B-B14F-4D97-AF65-F5344CB8AC3E}">
        <p14:creationId xmlns:p14="http://schemas.microsoft.com/office/powerpoint/2010/main" val="102373004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id="{51F4CDC0-BCA3-879E-81B2-323E6547EBAB}"/>
              </a:ext>
            </a:extLst>
          </p:cNvPr>
          <p:cNvSpPr/>
          <p:nvPr/>
        </p:nvSpPr>
        <p:spPr>
          <a:xfrm>
            <a:off x="6700718" y="4696064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2000" dirty="0">
                <a:latin typeface="Arial"/>
                <a:cs typeface="Arial"/>
              </a:rPr>
              <a:t>42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8279ECC-4450-1BFA-0AEE-77A95D653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825" y="1610585"/>
            <a:ext cx="9661961" cy="494404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C517D01-CA4E-B39F-C38D-60CEDC4FFCDE}"/>
              </a:ext>
            </a:extLst>
          </p:cNvPr>
          <p:cNvSpPr txBox="1"/>
          <p:nvPr/>
        </p:nvSpPr>
        <p:spPr>
          <a:xfrm>
            <a:off x="317741" y="513786"/>
            <a:ext cx="11556518" cy="11387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CO" sz="3400" b="1">
                <a:solidFill>
                  <a:srgbClr val="002060"/>
                </a:solidFill>
                <a:latin typeface="Arial"/>
                <a:cs typeface="Arial"/>
              </a:rPr>
              <a:t>Gatos seropositivos y seronegativos a </a:t>
            </a:r>
            <a:r>
              <a:rPr lang="es-CO" sz="3400" b="1" i="1">
                <a:solidFill>
                  <a:srgbClr val="002060"/>
                </a:solidFill>
                <a:latin typeface="Arial"/>
                <a:cs typeface="Arial"/>
              </a:rPr>
              <a:t>T</a:t>
            </a:r>
            <a:r>
              <a:rPr lang="es-419" sz="3400" b="1" i="1">
                <a:solidFill>
                  <a:srgbClr val="002060"/>
                </a:solidFill>
                <a:latin typeface="Arial"/>
                <a:cs typeface="Arial"/>
              </a:rPr>
              <a:t>.</a:t>
            </a:r>
            <a:r>
              <a:rPr lang="es-CO" sz="3400" b="1" i="1">
                <a:solidFill>
                  <a:srgbClr val="002060"/>
                </a:solidFill>
                <a:latin typeface="Arial"/>
                <a:cs typeface="Arial"/>
              </a:rPr>
              <a:t> gondii </a:t>
            </a:r>
            <a:r>
              <a:rPr lang="es-CO" sz="3400" b="1">
                <a:solidFill>
                  <a:srgbClr val="002060"/>
                </a:solidFill>
                <a:latin typeface="Arial"/>
                <a:cs typeface="Arial"/>
              </a:rPr>
              <a:t>por Municipios del Área Metropolitana</a:t>
            </a:r>
            <a:endParaRPr lang="es-MX" sz="3400" b="1">
              <a:solidFill>
                <a:srgbClr val="002060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8964ECD-3522-6835-BA35-39A32268257D}"/>
              </a:ext>
            </a:extLst>
          </p:cNvPr>
          <p:cNvSpPr/>
          <p:nvPr/>
        </p:nvSpPr>
        <p:spPr>
          <a:xfrm>
            <a:off x="2558290" y="2029510"/>
            <a:ext cx="886182" cy="34168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1B966B0-50EF-6D41-D578-DF42F536CBCC}"/>
              </a:ext>
            </a:extLst>
          </p:cNvPr>
          <p:cNvSpPr/>
          <p:nvPr/>
        </p:nvSpPr>
        <p:spPr>
          <a:xfrm>
            <a:off x="4748965" y="4440802"/>
            <a:ext cx="839243" cy="23495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DB09C7A-1F03-111B-D743-A60EFEA4EB64}"/>
              </a:ext>
            </a:extLst>
          </p:cNvPr>
          <p:cNvSpPr/>
          <p:nvPr/>
        </p:nvSpPr>
        <p:spPr>
          <a:xfrm>
            <a:off x="6900093" y="5090074"/>
            <a:ext cx="831852" cy="11891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062AAAD-8079-273E-9A3A-A67F013A849D}"/>
              </a:ext>
            </a:extLst>
          </p:cNvPr>
          <p:cNvSpPr/>
          <p:nvPr/>
        </p:nvSpPr>
        <p:spPr>
          <a:xfrm>
            <a:off x="9043828" y="5344400"/>
            <a:ext cx="831852" cy="13530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F142E01-0F02-3AEB-1059-2843D9CDBE16}"/>
              </a:ext>
            </a:extLst>
          </p:cNvPr>
          <p:cNvSpPr/>
          <p:nvPr/>
        </p:nvSpPr>
        <p:spPr>
          <a:xfrm>
            <a:off x="2376652" y="1641474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2000" dirty="0">
                <a:latin typeface="Arial"/>
                <a:cs typeface="Arial"/>
              </a:rPr>
              <a:t>189</a:t>
            </a:r>
            <a:endParaRPr lang="es-CO" sz="2000" dirty="0">
              <a:latin typeface="Arial"/>
              <a:cs typeface="Arial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84DEA90-A035-86E2-8565-CD2EB60F3F7B}"/>
              </a:ext>
            </a:extLst>
          </p:cNvPr>
          <p:cNvSpPr/>
          <p:nvPr/>
        </p:nvSpPr>
        <p:spPr>
          <a:xfrm>
            <a:off x="4543857" y="4046662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2000" dirty="0">
                <a:latin typeface="Arial"/>
                <a:cs typeface="Arial"/>
              </a:rPr>
              <a:t>72</a:t>
            </a:r>
            <a:endParaRPr lang="es-MX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5B4DB75-E480-5F85-6B8E-260893EEBFDA}"/>
              </a:ext>
            </a:extLst>
          </p:cNvPr>
          <p:cNvSpPr/>
          <p:nvPr/>
        </p:nvSpPr>
        <p:spPr>
          <a:xfrm>
            <a:off x="6715096" y="4681687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19,04%</a:t>
            </a:r>
            <a:endParaRPr lang="es-CO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1896FE39-58E8-E52E-BE51-D918C234E59E}"/>
              </a:ext>
            </a:extLst>
          </p:cNvPr>
          <p:cNvSpPr/>
          <p:nvPr/>
        </p:nvSpPr>
        <p:spPr>
          <a:xfrm>
            <a:off x="2558290" y="2361433"/>
            <a:ext cx="886182" cy="35901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14D8EA9-BD9B-6BE8-ECEC-343EE308484C}"/>
              </a:ext>
            </a:extLst>
          </p:cNvPr>
          <p:cNvSpPr/>
          <p:nvPr/>
        </p:nvSpPr>
        <p:spPr>
          <a:xfrm>
            <a:off x="4756356" y="4721948"/>
            <a:ext cx="831852" cy="12296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F5393AD-2C3F-9041-2907-123D7628F3FA}"/>
              </a:ext>
            </a:extLst>
          </p:cNvPr>
          <p:cNvSpPr/>
          <p:nvPr/>
        </p:nvSpPr>
        <p:spPr>
          <a:xfrm>
            <a:off x="6900092" y="5236264"/>
            <a:ext cx="831852" cy="7153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172740C-7334-3E53-BD5B-1828827A1C6A}"/>
              </a:ext>
            </a:extLst>
          </p:cNvPr>
          <p:cNvSpPr/>
          <p:nvPr/>
        </p:nvSpPr>
        <p:spPr>
          <a:xfrm>
            <a:off x="9043828" y="5593916"/>
            <a:ext cx="831852" cy="3576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es-CO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A21534D-E021-FE1F-4B10-5F7DFB4712B9}"/>
              </a:ext>
            </a:extLst>
          </p:cNvPr>
          <p:cNvSpPr txBox="1"/>
          <p:nvPr/>
        </p:nvSpPr>
        <p:spPr>
          <a:xfrm>
            <a:off x="5688803" y="2361432"/>
            <a:ext cx="206147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14.97% (50/334) </a:t>
            </a:r>
            <a:endParaRPr lang="es-CO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042D6FC-AF17-8B85-D080-782CA9F3859A}"/>
              </a:ext>
            </a:extLst>
          </p:cNvPr>
          <p:cNvSpPr/>
          <p:nvPr/>
        </p:nvSpPr>
        <p:spPr>
          <a:xfrm>
            <a:off x="2370901" y="1635723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10,05%</a:t>
            </a:r>
            <a:endParaRPr lang="es-CO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FA1E40A-B698-7751-457D-C395D77C5A10}"/>
              </a:ext>
            </a:extLst>
          </p:cNvPr>
          <p:cNvSpPr/>
          <p:nvPr/>
        </p:nvSpPr>
        <p:spPr>
          <a:xfrm>
            <a:off x="4543856" y="4046661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15,27%</a:t>
            </a:r>
            <a:endParaRPr lang="es-CO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32CF460-8D5F-D5CB-DFC3-8336D89BAA2E}"/>
              </a:ext>
            </a:extLst>
          </p:cNvPr>
          <p:cNvSpPr/>
          <p:nvPr/>
        </p:nvSpPr>
        <p:spPr>
          <a:xfrm>
            <a:off x="8848122" y="4948142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2000" dirty="0">
                <a:latin typeface="Arial"/>
                <a:cs typeface="Arial"/>
              </a:rPr>
              <a:t>31</a:t>
            </a:r>
            <a:endParaRPr lang="es-MX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C0E2A53-FB1C-5128-3777-19248005389F}"/>
              </a:ext>
            </a:extLst>
          </p:cNvPr>
          <p:cNvSpPr/>
          <p:nvPr/>
        </p:nvSpPr>
        <p:spPr>
          <a:xfrm>
            <a:off x="8848122" y="4948143"/>
            <a:ext cx="1249458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38,70%</a:t>
            </a:r>
            <a:endParaRPr lang="es-CO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610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9" grpId="0" animBg="1"/>
      <p:bldP spid="20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6A74792-00F1-C7E7-12BE-8A9FDB8DA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150310"/>
              </p:ext>
            </p:extLst>
          </p:nvPr>
        </p:nvGraphicFramePr>
        <p:xfrm>
          <a:off x="719800" y="1874977"/>
          <a:ext cx="10731375" cy="3803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000">
                  <a:extLst>
                    <a:ext uri="{9D8B030D-6E8A-4147-A177-3AD203B41FA5}">
                      <a16:colId xmlns:a16="http://schemas.microsoft.com/office/drawing/2014/main" val="676199957"/>
                    </a:ext>
                  </a:extLst>
                </a:gridCol>
                <a:gridCol w="2041891">
                  <a:extLst>
                    <a:ext uri="{9D8B030D-6E8A-4147-A177-3AD203B41FA5}">
                      <a16:colId xmlns:a16="http://schemas.microsoft.com/office/drawing/2014/main" val="458730104"/>
                    </a:ext>
                  </a:extLst>
                </a:gridCol>
                <a:gridCol w="2463089">
                  <a:extLst>
                    <a:ext uri="{9D8B030D-6E8A-4147-A177-3AD203B41FA5}">
                      <a16:colId xmlns:a16="http://schemas.microsoft.com/office/drawing/2014/main" val="2949591814"/>
                    </a:ext>
                  </a:extLst>
                </a:gridCol>
                <a:gridCol w="2188395">
                  <a:extLst>
                    <a:ext uri="{9D8B030D-6E8A-4147-A177-3AD203B41FA5}">
                      <a16:colId xmlns:a16="http://schemas.microsoft.com/office/drawing/2014/main" val="1425286753"/>
                    </a:ext>
                  </a:extLst>
                </a:gridCol>
              </a:tblGrid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endParaRPr lang="es-ES" sz="2000" b="1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Muestras</a:t>
                      </a:r>
                      <a:endParaRPr lang="es-ES" sz="2000" b="1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1" i="0" u="none" strike="noStrike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Seropositivos</a:t>
                      </a:r>
                      <a:endParaRPr lang="es-ES" sz="2000" b="1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Chi^2</a:t>
                      </a:r>
                      <a:r>
                        <a:rPr lang="es-419" sz="2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s-ES" sz="2000" b="1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565403"/>
                  </a:ext>
                </a:extLst>
              </a:tr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Albergue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11,67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46199"/>
                  </a:ext>
                </a:extLst>
              </a:tr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Comida No Comercial 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891013"/>
                  </a:ext>
                </a:extLst>
              </a:tr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Callejero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24,95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2827"/>
                  </a:ext>
                </a:extLst>
              </a:tr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Cazador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108152"/>
                  </a:ext>
                </a:extLst>
              </a:tr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Defeca en la calle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16,22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820665"/>
                  </a:ext>
                </a:extLst>
              </a:tr>
              <a:tr h="615409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Higiene del arenero 1 vez por semana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5,65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475745"/>
                  </a:ext>
                </a:extLst>
              </a:tr>
              <a:tr h="443162"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Entero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5,82</a:t>
                      </a:r>
                      <a:endParaRPr lang="es-ES" sz="2000" b="0" i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62389"/>
                  </a:ext>
                </a:extLst>
              </a:tr>
            </a:tbl>
          </a:graphicData>
        </a:graphic>
      </p:graphicFrame>
      <p:sp>
        <p:nvSpPr>
          <p:cNvPr id="5" name="Google Shape;245;p13">
            <a:extLst>
              <a:ext uri="{FF2B5EF4-FFF2-40B4-BE49-F238E27FC236}">
                <a16:creationId xmlns:a16="http://schemas.microsoft.com/office/drawing/2014/main" id="{2A7342D4-1F78-73F1-9800-D2168E58C164}"/>
              </a:ext>
            </a:extLst>
          </p:cNvPr>
          <p:cNvSpPr txBox="1">
            <a:spLocks noGrp="1"/>
          </p:cNvSpPr>
          <p:nvPr/>
        </p:nvSpPr>
        <p:spPr>
          <a:xfrm>
            <a:off x="315309" y="661473"/>
            <a:ext cx="1154035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ahoma"/>
              <a:buNone/>
            </a:pPr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A9226BD-767B-AAD3-848C-BEE094A8E1A1}"/>
              </a:ext>
            </a:extLst>
          </p:cNvPr>
          <p:cNvSpPr txBox="1"/>
          <p:nvPr/>
        </p:nvSpPr>
        <p:spPr>
          <a:xfrm>
            <a:off x="299150" y="579684"/>
            <a:ext cx="1155651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419" sz="3600" b="1" dirty="0">
                <a:solidFill>
                  <a:srgbClr val="002060"/>
                </a:solidFill>
                <a:latin typeface="Arial"/>
                <a:cs typeface="Arial"/>
              </a:rPr>
              <a:t>Factores de Riesgo hallados con asociación con la presentación de </a:t>
            </a:r>
            <a:r>
              <a:rPr lang="es-419" sz="3600" b="1" i="1" dirty="0">
                <a:solidFill>
                  <a:srgbClr val="002060"/>
                </a:solidFill>
                <a:latin typeface="Arial"/>
                <a:cs typeface="Arial"/>
              </a:rPr>
              <a:t>T. gondii</a:t>
            </a:r>
            <a:r>
              <a:rPr lang="es-419" sz="3600" b="1" dirty="0">
                <a:solidFill>
                  <a:srgbClr val="002060"/>
                </a:solidFill>
                <a:latin typeface="Arial"/>
                <a:cs typeface="Arial"/>
              </a:rPr>
              <a:t> en gatos </a:t>
            </a:r>
            <a:endParaRPr lang="es-MX" sz="2000" b="1">
              <a:latin typeface="Arial"/>
              <a:ea typeface="Calibri"/>
              <a:cs typeface="Arial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F650709-D6A7-C4D2-5145-C166B757FCA3}"/>
              </a:ext>
            </a:extLst>
          </p:cNvPr>
          <p:cNvSpPr txBox="1"/>
          <p:nvPr/>
        </p:nvSpPr>
        <p:spPr>
          <a:xfrm>
            <a:off x="719799" y="5678151"/>
            <a:ext cx="234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* Con valor </a:t>
            </a:r>
            <a:r>
              <a:rPr lang="es-419" b="1">
                <a:latin typeface="Arial" panose="020B0604020202020204" pitchFamily="34" charset="0"/>
                <a:cs typeface="Arial" panose="020B0604020202020204" pitchFamily="34" charset="0"/>
              </a:rPr>
              <a:t>P  &lt; 0,05</a:t>
            </a:r>
          </a:p>
        </p:txBody>
      </p:sp>
    </p:spTree>
    <p:extLst>
      <p:ext uri="{BB962C8B-B14F-4D97-AF65-F5344CB8AC3E}">
        <p14:creationId xmlns:p14="http://schemas.microsoft.com/office/powerpoint/2010/main" val="264990889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5;p13">
            <a:extLst>
              <a:ext uri="{FF2B5EF4-FFF2-40B4-BE49-F238E27FC236}">
                <a16:creationId xmlns:a16="http://schemas.microsoft.com/office/drawing/2014/main" id="{2A7342D4-1F78-73F1-9800-D2168E58C164}"/>
              </a:ext>
            </a:extLst>
          </p:cNvPr>
          <p:cNvSpPr txBox="1">
            <a:spLocks noGrp="1"/>
          </p:cNvSpPr>
          <p:nvPr/>
        </p:nvSpPr>
        <p:spPr>
          <a:xfrm>
            <a:off x="310580" y="609564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CO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Discusión 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70094F6-8876-6CC4-55BF-D57AE8D3FCE7}"/>
              </a:ext>
            </a:extLst>
          </p:cNvPr>
          <p:cNvSpPr txBox="1"/>
          <p:nvPr/>
        </p:nvSpPr>
        <p:spPr>
          <a:xfrm>
            <a:off x="591356" y="1784365"/>
            <a:ext cx="11009288" cy="707886"/>
          </a:xfrm>
          <a:prstGeom prst="rect">
            <a:avLst/>
          </a:prstGeom>
          <a:solidFill>
            <a:srgbClr val="FFE0E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err="1">
                <a:latin typeface="Arial"/>
              </a:rPr>
              <a:t>Según</a:t>
            </a:r>
            <a:r>
              <a:rPr lang="en-US" sz="2000">
                <a:latin typeface="Arial"/>
              </a:rPr>
              <a:t> los </a:t>
            </a:r>
            <a:r>
              <a:rPr lang="en-US" sz="2000" err="1">
                <a:latin typeface="Arial"/>
              </a:rPr>
              <a:t>resultados</a:t>
            </a:r>
            <a:r>
              <a:rPr lang="en-US" sz="2000">
                <a:latin typeface="Arial"/>
              </a:rPr>
              <a:t> de la </a:t>
            </a:r>
            <a:r>
              <a:rPr lang="en-US" sz="2000" err="1">
                <a:latin typeface="Arial"/>
              </a:rPr>
              <a:t>prueba</a:t>
            </a:r>
            <a:r>
              <a:rPr lang="en-US" sz="2000">
                <a:latin typeface="Arial"/>
              </a:rPr>
              <a:t> de ELISA </a:t>
            </a:r>
            <a:r>
              <a:rPr lang="en-US" sz="2000" err="1">
                <a:latin typeface="Arial"/>
              </a:rPr>
              <a:t>indirecto</a:t>
            </a:r>
            <a:r>
              <a:rPr lang="en-US" sz="2000">
                <a:latin typeface="Arial"/>
              </a:rPr>
              <a:t> </a:t>
            </a:r>
            <a:r>
              <a:rPr lang="es-419" sz="2000">
                <a:latin typeface="Arial"/>
              </a:rPr>
              <a:t>se obtuvo una seroprevalencia de </a:t>
            </a:r>
            <a:r>
              <a:rPr lang="es-419" sz="2000" b="1">
                <a:latin typeface="Arial"/>
              </a:rPr>
              <a:t>14.97%</a:t>
            </a:r>
            <a:r>
              <a:rPr lang="es-419" sz="2000">
                <a:latin typeface="Arial"/>
              </a:rPr>
              <a:t> de </a:t>
            </a:r>
            <a:r>
              <a:rPr lang="es-419" sz="2000" i="1">
                <a:latin typeface="Arial"/>
              </a:rPr>
              <a:t>T. gondii</a:t>
            </a:r>
            <a:r>
              <a:rPr lang="es-419" sz="2000">
                <a:latin typeface="Arial"/>
              </a:rPr>
              <a:t> en los gatos evaluados en el estudio.</a:t>
            </a:r>
            <a:endParaRPr lang="es-MX" sz="200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AE3645A-32A2-FF0E-CA1E-28966D10C5F7}"/>
              </a:ext>
            </a:extLst>
          </p:cNvPr>
          <p:cNvSpPr txBox="1"/>
          <p:nvPr/>
        </p:nvSpPr>
        <p:spPr>
          <a:xfrm>
            <a:off x="582575" y="4024222"/>
            <a:ext cx="220644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Arial"/>
              </a:rPr>
              <a:t>Bogotá</a:t>
            </a:r>
          </a:p>
          <a:p>
            <a:pPr algn="ctr"/>
            <a:r>
              <a:rPr lang="en-US">
                <a:latin typeface="Arial"/>
              </a:rPr>
              <a:t>45.2% (</a:t>
            </a:r>
            <a:r>
              <a:rPr lang="en-US" err="1">
                <a:latin typeface="Arial"/>
              </a:rPr>
              <a:t>Dubey</a:t>
            </a:r>
            <a:r>
              <a:rPr lang="en-US">
                <a:latin typeface="Arial"/>
              </a:rPr>
              <a:t> et al., 2006)</a:t>
            </a:r>
            <a:endParaRPr lang="en-US">
              <a:latin typeface="Arial"/>
              <a:ea typeface="Calibri"/>
              <a:cs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90397CF-A11B-1007-736F-0B426EADCFC8}"/>
              </a:ext>
            </a:extLst>
          </p:cNvPr>
          <p:cNvSpPr txBox="1"/>
          <p:nvPr/>
        </p:nvSpPr>
        <p:spPr>
          <a:xfrm>
            <a:off x="3207154" y="4058055"/>
            <a:ext cx="2240422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err="1">
                <a:latin typeface="Arial"/>
              </a:rPr>
              <a:t>Florencia</a:t>
            </a:r>
            <a:r>
              <a:rPr lang="es-419" b="1">
                <a:latin typeface="Arial"/>
              </a:rPr>
              <a:t>-</a:t>
            </a:r>
            <a:r>
              <a:rPr lang="en-US" b="1" err="1">
                <a:latin typeface="Arial"/>
              </a:rPr>
              <a:t>Caquetá</a:t>
            </a:r>
            <a:endParaRPr lang="es-419" b="1">
              <a:latin typeface="Arial"/>
            </a:endParaRPr>
          </a:p>
          <a:p>
            <a:pPr algn="ctr"/>
            <a:r>
              <a:rPr lang="en-US">
                <a:latin typeface="Arial"/>
              </a:rPr>
              <a:t> </a:t>
            </a:r>
            <a:r>
              <a:rPr lang="es-419">
                <a:latin typeface="Arial"/>
              </a:rPr>
              <a:t> </a:t>
            </a:r>
            <a:r>
              <a:rPr lang="en-US">
                <a:latin typeface="Arial"/>
              </a:rPr>
              <a:t>56%(Espinosa et al., 2011)</a:t>
            </a:r>
            <a:endParaRPr lang="en-US">
              <a:latin typeface="Arial"/>
              <a:ea typeface="Calibri"/>
              <a:cs typeface="Arial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48E4343-7E55-3329-8D7D-FA053EC3A933}"/>
              </a:ext>
            </a:extLst>
          </p:cNvPr>
          <p:cNvSpPr txBox="1"/>
          <p:nvPr/>
        </p:nvSpPr>
        <p:spPr>
          <a:xfrm>
            <a:off x="9774563" y="3919554"/>
            <a:ext cx="1817300" cy="1200329"/>
          </a:xfrm>
          <a:prstGeom prst="rect">
            <a:avLst/>
          </a:prstGeom>
          <a:solidFill>
            <a:srgbClr val="FFE0E0"/>
          </a:solidFill>
          <a:ln w="19050">
            <a:solidFill>
              <a:srgbClr val="FFE0E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err="1">
                <a:latin typeface="Arial"/>
              </a:rPr>
              <a:t>Países</a:t>
            </a:r>
            <a:r>
              <a:rPr lang="en-US" b="1">
                <a:latin typeface="Arial"/>
              </a:rPr>
              <a:t> </a:t>
            </a:r>
            <a:r>
              <a:rPr lang="en-US" b="1" err="1">
                <a:latin typeface="Arial"/>
              </a:rPr>
              <a:t>Bajos</a:t>
            </a:r>
            <a:r>
              <a:rPr lang="en-US" b="1">
                <a:latin typeface="Arial"/>
              </a:rPr>
              <a:t> </a:t>
            </a:r>
          </a:p>
          <a:p>
            <a:pPr algn="ctr"/>
            <a:r>
              <a:rPr lang="en-US">
                <a:latin typeface="Arial"/>
              </a:rPr>
              <a:t>18.2%</a:t>
            </a:r>
          </a:p>
          <a:p>
            <a:pPr algn="ctr"/>
            <a:r>
              <a:rPr lang="en-US">
                <a:latin typeface="Arial"/>
              </a:rPr>
              <a:t>(S. Zhou et al., 2022)</a:t>
            </a:r>
            <a:endParaRPr lang="en-US">
              <a:latin typeface="Arial"/>
              <a:ea typeface="Calibri"/>
              <a:cs typeface="Arial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136A0A8-235F-1371-94F7-6DBAB2EED48D}"/>
              </a:ext>
            </a:extLst>
          </p:cNvPr>
          <p:cNvSpPr txBox="1"/>
          <p:nvPr/>
        </p:nvSpPr>
        <p:spPr>
          <a:xfrm>
            <a:off x="6730060" y="5673125"/>
            <a:ext cx="3962401" cy="646331"/>
          </a:xfrm>
          <a:prstGeom prst="rect">
            <a:avLst/>
          </a:prstGeom>
          <a:noFill/>
          <a:ln w="19050">
            <a:solidFill>
              <a:srgbClr val="FDC8C3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419" b="1">
                <a:latin typeface="Arial"/>
              </a:rPr>
              <a:t>Similares al reportado por este estudio</a:t>
            </a:r>
            <a:endParaRPr lang="es-MX" b="1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4BC6E7A6-5EE7-C72E-4FFD-45FE72035E66}"/>
              </a:ext>
            </a:extLst>
          </p:cNvPr>
          <p:cNvCxnSpPr>
            <a:cxnSpLocks/>
            <a:stCxn id="11" idx="2"/>
            <a:endCxn id="10" idx="0"/>
          </p:cNvCxnSpPr>
          <p:nvPr/>
        </p:nvCxnSpPr>
        <p:spPr>
          <a:xfrm>
            <a:off x="8711261" y="5119883"/>
            <a:ext cx="0" cy="553242"/>
          </a:xfrm>
          <a:prstGeom prst="straightConnector1">
            <a:avLst/>
          </a:prstGeom>
          <a:ln w="28575">
            <a:solidFill>
              <a:srgbClr val="FDADA6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3F89C0F-C12A-1A54-B08B-04716AC3B974}"/>
              </a:ext>
            </a:extLst>
          </p:cNvPr>
          <p:cNvSpPr txBox="1"/>
          <p:nvPr/>
        </p:nvSpPr>
        <p:spPr>
          <a:xfrm>
            <a:off x="5776996" y="3919554"/>
            <a:ext cx="1788551" cy="1200329"/>
          </a:xfrm>
          <a:prstGeom prst="rect">
            <a:avLst/>
          </a:prstGeom>
          <a:solidFill>
            <a:srgbClr val="FFE0E0"/>
          </a:solidFill>
          <a:ln w="19050">
            <a:solidFill>
              <a:srgbClr val="FFE0E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Arial"/>
              </a:rPr>
              <a:t>Brasil</a:t>
            </a:r>
          </a:p>
          <a:p>
            <a:pPr algn="ctr"/>
            <a:r>
              <a:rPr lang="en-US">
                <a:latin typeface="Arial"/>
              </a:rPr>
              <a:t>16.2%</a:t>
            </a:r>
          </a:p>
          <a:p>
            <a:pPr algn="ctr"/>
            <a:r>
              <a:rPr lang="en-US">
                <a:latin typeface="Arial"/>
              </a:rPr>
              <a:t>(Cruz et al., 2011)</a:t>
            </a:r>
            <a:endParaRPr lang="en-US">
              <a:latin typeface="Arial"/>
              <a:ea typeface="Calibri"/>
              <a:cs typeface="Arial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BFB5BE-68D3-6716-EB5C-47A2E08E6E76}"/>
              </a:ext>
            </a:extLst>
          </p:cNvPr>
          <p:cNvSpPr txBox="1"/>
          <p:nvPr/>
        </p:nvSpPr>
        <p:spPr>
          <a:xfrm>
            <a:off x="7894967" y="3919554"/>
            <a:ext cx="1632588" cy="1200329"/>
          </a:xfrm>
          <a:prstGeom prst="rect">
            <a:avLst/>
          </a:prstGeom>
          <a:solidFill>
            <a:srgbClr val="FFE0E0"/>
          </a:solidFill>
          <a:ln w="19050">
            <a:solidFill>
              <a:srgbClr val="FFE0E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Arial"/>
              </a:rPr>
              <a:t>China</a:t>
            </a:r>
          </a:p>
          <a:p>
            <a:pPr algn="ctr"/>
            <a:r>
              <a:rPr lang="en-US">
                <a:latin typeface="Arial"/>
              </a:rPr>
              <a:t>19.3% </a:t>
            </a:r>
          </a:p>
          <a:p>
            <a:pPr algn="ctr"/>
            <a:r>
              <a:rPr lang="en-US">
                <a:latin typeface="Arial"/>
              </a:rPr>
              <a:t>(</a:t>
            </a:r>
            <a:r>
              <a:rPr lang="en-US" err="1">
                <a:latin typeface="Arial"/>
              </a:rPr>
              <a:t>Opsteegh</a:t>
            </a:r>
            <a:r>
              <a:rPr lang="en-US">
                <a:latin typeface="Arial"/>
              </a:rPr>
              <a:t> et al., 2012)</a:t>
            </a:r>
            <a:endParaRPr lang="en-US">
              <a:latin typeface="Arial"/>
              <a:ea typeface="Calibri"/>
              <a:cs typeface="Arial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3F6451D-09FE-CF25-EC4D-FDB0B0F2F535}"/>
              </a:ext>
            </a:extLst>
          </p:cNvPr>
          <p:cNvSpPr txBox="1"/>
          <p:nvPr/>
        </p:nvSpPr>
        <p:spPr>
          <a:xfrm>
            <a:off x="2150963" y="3138582"/>
            <a:ext cx="18288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sz="2000" b="1">
                <a:latin typeface="Arial" panose="020B0604020202020204" pitchFamily="34" charset="0"/>
                <a:cs typeface="Arial" panose="020B0604020202020204" pitchFamily="34" charset="0"/>
              </a:rPr>
              <a:t>Nacionales</a:t>
            </a:r>
            <a:endParaRPr lang="es-CO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A34018F-CB4F-8496-8313-470B5C99A675}"/>
              </a:ext>
            </a:extLst>
          </p:cNvPr>
          <p:cNvCxnSpPr>
            <a:cxnSpLocks/>
            <a:stCxn id="13" idx="2"/>
            <a:endCxn id="8" idx="0"/>
          </p:cNvCxnSpPr>
          <p:nvPr/>
        </p:nvCxnSpPr>
        <p:spPr>
          <a:xfrm>
            <a:off x="3065363" y="3538692"/>
            <a:ext cx="1262002" cy="519363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A8481751-DDF5-5818-DABA-A5D94B4A59FE}"/>
              </a:ext>
            </a:extLst>
          </p:cNvPr>
          <p:cNvCxnSpPr>
            <a:cxnSpLocks/>
            <a:stCxn id="13" idx="2"/>
            <a:endCxn id="7" idx="0"/>
          </p:cNvCxnSpPr>
          <p:nvPr/>
        </p:nvCxnSpPr>
        <p:spPr>
          <a:xfrm flipH="1">
            <a:off x="1685798" y="3538692"/>
            <a:ext cx="1379565" cy="519362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E5D7D15-AF41-4454-2673-9B7EEE82DD1C}"/>
              </a:ext>
            </a:extLst>
          </p:cNvPr>
          <p:cNvSpPr txBox="1"/>
          <p:nvPr/>
        </p:nvSpPr>
        <p:spPr>
          <a:xfrm>
            <a:off x="7589171" y="3138582"/>
            <a:ext cx="2244177" cy="400110"/>
          </a:xfrm>
          <a:prstGeom prst="rect">
            <a:avLst/>
          </a:prstGeom>
          <a:solidFill>
            <a:srgbClr val="FFE0E0"/>
          </a:solidFill>
          <a:ln w="19050">
            <a:solidFill>
              <a:srgbClr val="FFD1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419" sz="2000" b="1">
                <a:latin typeface="Arial" panose="020B0604020202020204" pitchFamily="34" charset="0"/>
                <a:cs typeface="Arial" panose="020B0604020202020204" pitchFamily="34" charset="0"/>
              </a:rPr>
              <a:t>Internacionales</a:t>
            </a:r>
            <a:endParaRPr lang="es-CO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BA1E0A67-C4B0-49BE-D2FB-5B9946A1339A}"/>
              </a:ext>
            </a:extLst>
          </p:cNvPr>
          <p:cNvCxnSpPr>
            <a:cxnSpLocks/>
            <a:stCxn id="32" idx="2"/>
            <a:endCxn id="2" idx="0"/>
          </p:cNvCxnSpPr>
          <p:nvPr/>
        </p:nvCxnSpPr>
        <p:spPr>
          <a:xfrm flipH="1">
            <a:off x="6671272" y="3538692"/>
            <a:ext cx="2039988" cy="380862"/>
          </a:xfrm>
          <a:prstGeom prst="straightConnector1">
            <a:avLst/>
          </a:prstGeom>
          <a:ln w="19050">
            <a:solidFill>
              <a:srgbClr val="FDAD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0BFF742F-2507-6845-5E0E-E26D1873729F}"/>
              </a:ext>
            </a:extLst>
          </p:cNvPr>
          <p:cNvCxnSpPr>
            <a:cxnSpLocks/>
            <a:stCxn id="32" idx="2"/>
            <a:endCxn id="11" idx="0"/>
          </p:cNvCxnSpPr>
          <p:nvPr/>
        </p:nvCxnSpPr>
        <p:spPr>
          <a:xfrm>
            <a:off x="8711260" y="3538692"/>
            <a:ext cx="1" cy="380862"/>
          </a:xfrm>
          <a:prstGeom prst="straightConnector1">
            <a:avLst/>
          </a:prstGeom>
          <a:ln w="19050">
            <a:solidFill>
              <a:srgbClr val="FDAD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D6B21AB9-874D-52A5-74CF-56C435C92C90}"/>
              </a:ext>
            </a:extLst>
          </p:cNvPr>
          <p:cNvCxnSpPr>
            <a:cxnSpLocks/>
            <a:stCxn id="32" idx="2"/>
            <a:endCxn id="9" idx="0"/>
          </p:cNvCxnSpPr>
          <p:nvPr/>
        </p:nvCxnSpPr>
        <p:spPr>
          <a:xfrm>
            <a:off x="8711260" y="3538692"/>
            <a:ext cx="1971953" cy="380862"/>
          </a:xfrm>
          <a:prstGeom prst="straightConnector1">
            <a:avLst/>
          </a:prstGeom>
          <a:ln w="19050">
            <a:solidFill>
              <a:srgbClr val="FDAD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30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1" grpId="0" animBg="1"/>
      <p:bldP spid="13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5;p13">
            <a:extLst>
              <a:ext uri="{FF2B5EF4-FFF2-40B4-BE49-F238E27FC236}">
                <a16:creationId xmlns:a16="http://schemas.microsoft.com/office/drawing/2014/main" id="{2A7342D4-1F78-73F1-9800-D2168E58C164}"/>
              </a:ext>
            </a:extLst>
          </p:cNvPr>
          <p:cNvSpPr txBox="1">
            <a:spLocks noGrp="1"/>
          </p:cNvSpPr>
          <p:nvPr/>
        </p:nvSpPr>
        <p:spPr>
          <a:xfrm>
            <a:off x="325820" y="599384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CO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Discusión 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70094F6-8876-6CC4-55BF-D57AE8D3FCE7}"/>
              </a:ext>
            </a:extLst>
          </p:cNvPr>
          <p:cNvSpPr txBox="1"/>
          <p:nvPr/>
        </p:nvSpPr>
        <p:spPr>
          <a:xfrm>
            <a:off x="1536791" y="1513115"/>
            <a:ext cx="9457425" cy="400110"/>
          </a:xfrm>
          <a:prstGeom prst="rect">
            <a:avLst/>
          </a:prstGeom>
          <a:solidFill>
            <a:srgbClr val="E3D5FF"/>
          </a:solidFill>
          <a:ln>
            <a:solidFill>
              <a:srgbClr val="A071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419" sz="2000">
                <a:latin typeface="Arial" panose="020B0604020202020204" pitchFamily="34" charset="0"/>
                <a:cs typeface="Arial" panose="020B0604020202020204" pitchFamily="34" charset="0"/>
              </a:rPr>
              <a:t>Variabilidad geográfica</a:t>
            </a:r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 entre los municipios </a:t>
            </a:r>
            <a:r>
              <a:rPr lang="es-419" sz="2000">
                <a:latin typeface="Arial" panose="020B0604020202020204" pitchFamily="34" charset="0"/>
                <a:cs typeface="Arial" panose="020B0604020202020204" pitchFamily="34" charset="0"/>
              </a:rPr>
              <a:t>del área metropolitana.</a:t>
            </a:r>
            <a:endParaRPr 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AE3645A-32A2-FF0E-CA1E-28966D10C5F7}"/>
              </a:ext>
            </a:extLst>
          </p:cNvPr>
          <p:cNvSpPr txBox="1"/>
          <p:nvPr/>
        </p:nvSpPr>
        <p:spPr>
          <a:xfrm>
            <a:off x="1536791" y="4093577"/>
            <a:ext cx="2169673" cy="1200329"/>
          </a:xfrm>
          <a:prstGeom prst="rect">
            <a:avLst/>
          </a:prstGeom>
          <a:solidFill>
            <a:srgbClr val="EED9FE"/>
          </a:solidFill>
          <a:ln>
            <a:solidFill>
              <a:srgbClr val="A071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CO" b="1">
                <a:latin typeface="Arial" panose="020B0604020202020204" pitchFamily="34" charset="0"/>
                <a:cs typeface="Arial" panose="020B0604020202020204" pitchFamily="34" charset="0"/>
              </a:rPr>
              <a:t>Irak/Iraq</a:t>
            </a:r>
            <a:r>
              <a:rPr lang="es-CO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30.4% </a:t>
            </a:r>
          </a:p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err="1">
                <a:latin typeface="Arial" panose="020B0604020202020204" pitchFamily="34" charset="0"/>
                <a:cs typeface="Arial" panose="020B0604020202020204" pitchFamily="34" charset="0"/>
              </a:rPr>
              <a:t>Switzer</a:t>
            </a:r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 et al., 2013)</a:t>
            </a:r>
            <a:endParaRPr lang="en-US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90397CF-A11B-1007-736F-0B426EADCFC8}"/>
              </a:ext>
            </a:extLst>
          </p:cNvPr>
          <p:cNvSpPr txBox="1"/>
          <p:nvPr/>
        </p:nvSpPr>
        <p:spPr>
          <a:xfrm>
            <a:off x="3958493" y="4093575"/>
            <a:ext cx="2169673" cy="1200329"/>
          </a:xfrm>
          <a:prstGeom prst="rect">
            <a:avLst/>
          </a:prstGeom>
          <a:solidFill>
            <a:srgbClr val="EED9FE"/>
          </a:solidFill>
          <a:ln>
            <a:solidFill>
              <a:srgbClr val="A071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>
                <a:latin typeface="Arial"/>
                <a:cs typeface="Arial"/>
              </a:rPr>
              <a:t>Qatar</a:t>
            </a:r>
          </a:p>
          <a:p>
            <a:pPr algn="ctr"/>
            <a:r>
              <a:rPr lang="es-ES">
                <a:latin typeface="Arial"/>
                <a:cs typeface="Arial"/>
              </a:rPr>
              <a:t>82%</a:t>
            </a:r>
          </a:p>
          <a:p>
            <a:pPr algn="ctr"/>
            <a:r>
              <a:rPr lang="es-ES">
                <a:latin typeface="Arial"/>
                <a:cs typeface="Arial"/>
              </a:rPr>
              <a:t>(</a:t>
            </a:r>
            <a:r>
              <a:rPr lang="es-ES" err="1">
                <a:latin typeface="Arial"/>
                <a:cs typeface="Arial"/>
              </a:rPr>
              <a:t>Boughattas</a:t>
            </a:r>
            <a:r>
              <a:rPr lang="es-ES">
                <a:latin typeface="Arial"/>
                <a:cs typeface="Arial"/>
              </a:rPr>
              <a:t> et al., 2017)</a:t>
            </a:r>
            <a:endParaRPr lang="en-US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C5542AD-7EA3-3746-348C-97B1C5C6C464}"/>
              </a:ext>
            </a:extLst>
          </p:cNvPr>
          <p:cNvSpPr txBox="1"/>
          <p:nvPr/>
        </p:nvSpPr>
        <p:spPr>
          <a:xfrm>
            <a:off x="1536791" y="2275537"/>
            <a:ext cx="9457425" cy="400110"/>
          </a:xfrm>
          <a:prstGeom prst="rect">
            <a:avLst/>
          </a:prstGeom>
          <a:solidFill>
            <a:schemeClr val="bg1"/>
          </a:solidFill>
          <a:ln>
            <a:solidFill>
              <a:srgbClr val="A071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Girón se encontró una </a:t>
            </a:r>
            <a:r>
              <a:rPr lang="es-ES" sz="2000" err="1">
                <a:latin typeface="Arial" panose="020B0604020202020204" pitchFamily="34" charset="0"/>
                <a:cs typeface="Arial" panose="020B0604020202020204" pitchFamily="34" charset="0"/>
              </a:rPr>
              <a:t>seroprevalencia</a:t>
            </a:r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s-ES" sz="2000" b="1">
                <a:latin typeface="Arial" panose="020B0604020202020204" pitchFamily="34" charset="0"/>
                <a:cs typeface="Arial" panose="020B0604020202020204" pitchFamily="34" charset="0"/>
              </a:rPr>
              <a:t>38.70%</a:t>
            </a:r>
            <a:endParaRPr lang="es-MX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B3BD5E6-9CD0-33FA-6FAF-D39680EA5855}"/>
              </a:ext>
            </a:extLst>
          </p:cNvPr>
          <p:cNvSpPr txBox="1"/>
          <p:nvPr/>
        </p:nvSpPr>
        <p:spPr>
          <a:xfrm>
            <a:off x="6380196" y="4093575"/>
            <a:ext cx="2169673" cy="1200329"/>
          </a:xfrm>
          <a:prstGeom prst="rect">
            <a:avLst/>
          </a:prstGeom>
          <a:solidFill>
            <a:srgbClr val="EED9FE"/>
          </a:solidFill>
          <a:ln>
            <a:solidFill>
              <a:srgbClr val="A071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err="1">
                <a:latin typeface="Arial" panose="020B0604020202020204" pitchFamily="34" charset="0"/>
                <a:cs typeface="Arial" panose="020B0604020202020204" pitchFamily="34" charset="0"/>
              </a:rPr>
              <a:t>Etiopia</a:t>
            </a:r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85,4%</a:t>
            </a:r>
          </a:p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err="1">
                <a:latin typeface="Arial" panose="020B0604020202020204" pitchFamily="34" charset="0"/>
                <a:cs typeface="Arial" panose="020B0604020202020204" pitchFamily="34" charset="0"/>
              </a:rPr>
              <a:t>Cavalcante</a:t>
            </a:r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 et al., 2006)</a:t>
            </a:r>
            <a:endParaRPr lang="en-US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A877C4C-5886-3F8D-827B-D2360C3BA75C}"/>
              </a:ext>
            </a:extLst>
          </p:cNvPr>
          <p:cNvSpPr txBox="1"/>
          <p:nvPr/>
        </p:nvSpPr>
        <p:spPr>
          <a:xfrm>
            <a:off x="8824543" y="4093575"/>
            <a:ext cx="2169673" cy="1200329"/>
          </a:xfrm>
          <a:prstGeom prst="rect">
            <a:avLst/>
          </a:prstGeom>
          <a:solidFill>
            <a:srgbClr val="EED9FE"/>
          </a:solidFill>
          <a:ln>
            <a:solidFill>
              <a:srgbClr val="A071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>
                <a:latin typeface="Arial" panose="020B0604020202020204" pitchFamily="34" charset="0"/>
                <a:cs typeface="Arial" panose="020B0604020202020204" pitchFamily="34" charset="0"/>
              </a:rPr>
              <a:t>La zona del Amazonas </a:t>
            </a:r>
          </a:p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87.3% </a:t>
            </a:r>
          </a:p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(TIAO et al., 2013)</a:t>
            </a:r>
            <a:endParaRPr lang="en-US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66F0A37-AFA1-6ABB-4B9D-9C6D824C8148}"/>
              </a:ext>
            </a:extLst>
          </p:cNvPr>
          <p:cNvSpPr txBox="1"/>
          <p:nvPr/>
        </p:nvSpPr>
        <p:spPr>
          <a:xfrm>
            <a:off x="5351103" y="3146487"/>
            <a:ext cx="1828800" cy="400110"/>
          </a:xfrm>
          <a:prstGeom prst="rect">
            <a:avLst/>
          </a:prstGeom>
          <a:solidFill>
            <a:srgbClr val="E3D5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sz="2000" b="1">
                <a:latin typeface="Arial" panose="020B0604020202020204" pitchFamily="34" charset="0"/>
                <a:cs typeface="Arial" panose="020B0604020202020204" pitchFamily="34" charset="0"/>
              </a:rPr>
              <a:t>Gatos ferales</a:t>
            </a:r>
            <a:endParaRPr lang="es-CO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DDA14C69-4056-622B-B2C5-4AFC08BFFD76}"/>
              </a:ext>
            </a:extLst>
          </p:cNvPr>
          <p:cNvCxnSpPr>
            <a:cxnSpLocks/>
            <a:stCxn id="6" idx="2"/>
            <a:endCxn id="3" idx="0"/>
          </p:cNvCxnSpPr>
          <p:nvPr/>
        </p:nvCxnSpPr>
        <p:spPr>
          <a:xfrm>
            <a:off x="6265503" y="3546597"/>
            <a:ext cx="1199530" cy="546978"/>
          </a:xfrm>
          <a:prstGeom prst="straightConnector1">
            <a:avLst/>
          </a:prstGeom>
          <a:ln w="12700">
            <a:solidFill>
              <a:srgbClr val="A07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C61A5105-4497-A5E2-D3AD-EEB758EAA990}"/>
              </a:ext>
            </a:extLst>
          </p:cNvPr>
          <p:cNvCxnSpPr>
            <a:cxnSpLocks/>
            <a:stCxn id="6" idx="2"/>
            <a:endCxn id="11" idx="0"/>
          </p:cNvCxnSpPr>
          <p:nvPr/>
        </p:nvCxnSpPr>
        <p:spPr>
          <a:xfrm>
            <a:off x="6265503" y="3546597"/>
            <a:ext cx="3643877" cy="546978"/>
          </a:xfrm>
          <a:prstGeom prst="straightConnector1">
            <a:avLst/>
          </a:prstGeom>
          <a:ln w="12700">
            <a:solidFill>
              <a:srgbClr val="A07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74924F46-27B4-94A9-C6AF-2F00F3998920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 flipH="1">
            <a:off x="5043330" y="3546597"/>
            <a:ext cx="1222173" cy="546978"/>
          </a:xfrm>
          <a:prstGeom prst="straightConnector1">
            <a:avLst/>
          </a:prstGeom>
          <a:ln w="12700">
            <a:solidFill>
              <a:srgbClr val="A07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A8DFC1BF-BCD6-EF33-0EC9-9C5FBB1C4C24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flipH="1">
            <a:off x="2621628" y="3546597"/>
            <a:ext cx="3643875" cy="546980"/>
          </a:xfrm>
          <a:prstGeom prst="straightConnector1">
            <a:avLst/>
          </a:prstGeom>
          <a:ln w="12700">
            <a:solidFill>
              <a:srgbClr val="A07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9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  <p:bldP spid="3" grpId="0" animBg="1"/>
      <p:bldP spid="11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92;p2">
            <a:extLst>
              <a:ext uri="{FF2B5EF4-FFF2-40B4-BE49-F238E27FC236}">
                <a16:creationId xmlns:a16="http://schemas.microsoft.com/office/drawing/2014/main" id="{1AAFE4E0-D56E-DD72-F6F1-9AA17CB1D189}"/>
              </a:ext>
            </a:extLst>
          </p:cNvPr>
          <p:cNvSpPr txBox="1"/>
          <p:nvPr/>
        </p:nvSpPr>
        <p:spPr>
          <a:xfrm>
            <a:off x="714781" y="2414612"/>
            <a:ext cx="1076243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 i="0" u="none" strike="noStrike" cap="none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 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Seroprevalencia </a:t>
            </a:r>
            <a:r>
              <a:rPr lang="es-CO" sz="3200" b="1" i="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 </a:t>
            </a:r>
            <a:r>
              <a:rPr lang="es-CO" sz="32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Toxoplasma gondii</a:t>
            </a:r>
            <a:r>
              <a:rPr lang="es-CO" sz="3200" b="1" i="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en gatos y factores en clínicas veterinarias de Bucaramanga y su área metropolitana</a:t>
            </a:r>
            <a:endParaRPr sz="3200" b="1" i="0" u="none" strike="noStrike" cap="none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  <a:sym typeface="Tahoma"/>
            </a:endParaRPr>
          </a:p>
        </p:txBody>
      </p:sp>
      <p:sp>
        <p:nvSpPr>
          <p:cNvPr id="8" name="Google Shape;93;p2">
            <a:extLst>
              <a:ext uri="{FF2B5EF4-FFF2-40B4-BE49-F238E27FC236}">
                <a16:creationId xmlns:a16="http://schemas.microsoft.com/office/drawing/2014/main" id="{B5DB94F9-2142-A5AA-0CF6-618999C37EDC}"/>
              </a:ext>
            </a:extLst>
          </p:cNvPr>
          <p:cNvSpPr txBox="1"/>
          <p:nvPr/>
        </p:nvSpPr>
        <p:spPr>
          <a:xfrm>
            <a:off x="335280" y="4550068"/>
            <a:ext cx="1152144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Juan José Coronel Rueda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0" i="0" u="none" strike="noStrike" cap="none" err="1">
                <a:solidFill>
                  <a:schemeClr val="dk1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Nathalia</a:t>
            </a:r>
            <a:r>
              <a:rPr lang="es-ES" sz="20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 Valentina Sandoval Basto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dk1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Tutor:</a:t>
            </a:r>
            <a:endParaRPr lang="es-ES" sz="2000" b="0" i="0" u="none" strike="noStrike" cap="none">
              <a:solidFill>
                <a:schemeClr val="dk1"/>
              </a:solidFill>
              <a:latin typeface="Arial" panose="020B0604020202020204" pitchFamily="34" charset="0"/>
              <a:ea typeface="Tahoma"/>
              <a:cs typeface="Arial" panose="020B0604020202020204" pitchFamily="34" charset="0"/>
              <a:sym typeface="Tahom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Diego A. Goyeneche Patiño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34940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45;p13">
            <a:extLst>
              <a:ext uri="{FF2B5EF4-FFF2-40B4-BE49-F238E27FC236}">
                <a16:creationId xmlns:a16="http://schemas.microsoft.com/office/drawing/2014/main" id="{BFDD9C02-418F-FE7B-E5F6-6B77B4780A10}"/>
              </a:ext>
            </a:extLst>
          </p:cNvPr>
          <p:cNvSpPr txBox="1">
            <a:spLocks noGrp="1"/>
          </p:cNvSpPr>
          <p:nvPr/>
        </p:nvSpPr>
        <p:spPr>
          <a:xfrm>
            <a:off x="325820" y="599384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CO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Discusión 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5AB1CC8-19A5-3685-795A-89EFCE2BAE07}"/>
              </a:ext>
            </a:extLst>
          </p:cNvPr>
          <p:cNvSpPr txBox="1"/>
          <p:nvPr/>
        </p:nvSpPr>
        <p:spPr>
          <a:xfrm>
            <a:off x="551348" y="2822390"/>
            <a:ext cx="127988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s-CO">
                <a:latin typeface="Arial" panose="020B0604020202020204" pitchFamily="34" charset="0"/>
                <a:cs typeface="Arial" panose="020B0604020202020204" pitchFamily="34" charset="0"/>
              </a:rPr>
              <a:t>Albergues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A325B8B-1A66-2A61-423C-FEAC252A7AA5}"/>
              </a:ext>
            </a:extLst>
          </p:cNvPr>
          <p:cNvSpPr txBox="1"/>
          <p:nvPr/>
        </p:nvSpPr>
        <p:spPr>
          <a:xfrm>
            <a:off x="2110491" y="2822390"/>
            <a:ext cx="13365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Callejeros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4B977FC-CA49-561F-1300-CB005E3F7A3F}"/>
              </a:ext>
            </a:extLst>
          </p:cNvPr>
          <p:cNvSpPr txBox="1"/>
          <p:nvPr/>
        </p:nvSpPr>
        <p:spPr>
          <a:xfrm>
            <a:off x="3726322" y="2822389"/>
            <a:ext cx="13365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s-CO">
                <a:latin typeface="Arial" panose="020B0604020202020204" pitchFamily="34" charset="0"/>
                <a:cs typeface="Arial" panose="020B0604020202020204" pitchFamily="34" charset="0"/>
              </a:rPr>
              <a:t>Cazadores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EECD32C-89F0-B724-F7B6-1654A208024E}"/>
              </a:ext>
            </a:extLst>
          </p:cNvPr>
          <p:cNvSpPr txBox="1"/>
          <p:nvPr/>
        </p:nvSpPr>
        <p:spPr>
          <a:xfrm>
            <a:off x="5342153" y="2822390"/>
            <a:ext cx="13365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s-CO">
                <a:latin typeface="Arial" panose="020B0604020202020204" pitchFamily="34" charset="0"/>
                <a:cs typeface="Arial" panose="020B0604020202020204" pitchFamily="34" charset="0"/>
              </a:rPr>
              <a:t>Enteros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1A57499-5980-BD93-176B-25AAB7DBBB23}"/>
              </a:ext>
            </a:extLst>
          </p:cNvPr>
          <p:cNvSpPr txBox="1"/>
          <p:nvPr/>
        </p:nvSpPr>
        <p:spPr>
          <a:xfrm>
            <a:off x="8573815" y="2822388"/>
            <a:ext cx="135516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s-CO">
                <a:latin typeface="Arial" panose="020B0604020202020204" pitchFamily="34" charset="0"/>
                <a:cs typeface="Arial" panose="020B0604020202020204" pitchFamily="34" charset="0"/>
              </a:rPr>
              <a:t>Defecación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74E9F98-9E0E-5F9E-52F0-E6A7AB2AA3D1}"/>
              </a:ext>
            </a:extLst>
          </p:cNvPr>
          <p:cNvSpPr txBox="1"/>
          <p:nvPr/>
        </p:nvSpPr>
        <p:spPr>
          <a:xfrm>
            <a:off x="10189646" y="2822389"/>
            <a:ext cx="135516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s-CO">
                <a:latin typeface="Arial" panose="020B0604020202020204" pitchFamily="34" charset="0"/>
                <a:cs typeface="Arial" panose="020B0604020202020204" pitchFamily="34" charset="0"/>
              </a:rPr>
              <a:t>Limpieza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DD2667E-232A-2AFA-7C88-C789424DB283}"/>
              </a:ext>
            </a:extLst>
          </p:cNvPr>
          <p:cNvSpPr txBox="1"/>
          <p:nvPr/>
        </p:nvSpPr>
        <p:spPr>
          <a:xfrm>
            <a:off x="6957984" y="2822388"/>
            <a:ext cx="13365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anchor="ctr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Dieta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5D80AF3-7C1C-D2A8-4247-4899DE9ADE07}"/>
              </a:ext>
            </a:extLst>
          </p:cNvPr>
          <p:cNvSpPr txBox="1"/>
          <p:nvPr/>
        </p:nvSpPr>
        <p:spPr>
          <a:xfrm>
            <a:off x="3128423" y="1545895"/>
            <a:ext cx="5761577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Las variables epidemiológicas con asociación fueron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B4EE871A-F22A-ED5C-54E0-6DAFA5729E47}"/>
              </a:ext>
            </a:extLst>
          </p:cNvPr>
          <p:cNvCxnSpPr>
            <a:cxnSpLocks/>
          </p:cNvCxnSpPr>
          <p:nvPr/>
        </p:nvCxnSpPr>
        <p:spPr>
          <a:xfrm>
            <a:off x="6009212" y="1915227"/>
            <a:ext cx="4858017" cy="907162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AE0701D-66EB-C443-5124-BA99788C7108}"/>
              </a:ext>
            </a:extLst>
          </p:cNvPr>
          <p:cNvCxnSpPr>
            <a:cxnSpLocks/>
          </p:cNvCxnSpPr>
          <p:nvPr/>
        </p:nvCxnSpPr>
        <p:spPr>
          <a:xfrm>
            <a:off x="6009212" y="1915227"/>
            <a:ext cx="3242186" cy="90716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691E03D7-1A8F-3BB8-17E3-88F7BBA3FB6B}"/>
              </a:ext>
            </a:extLst>
          </p:cNvPr>
          <p:cNvCxnSpPr>
            <a:cxnSpLocks/>
          </p:cNvCxnSpPr>
          <p:nvPr/>
        </p:nvCxnSpPr>
        <p:spPr>
          <a:xfrm>
            <a:off x="6009212" y="1915227"/>
            <a:ext cx="1617057" cy="90716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CA98AA4F-31CA-7571-0C1C-885198E2467A}"/>
              </a:ext>
            </a:extLst>
          </p:cNvPr>
          <p:cNvCxnSpPr>
            <a:cxnSpLocks/>
          </p:cNvCxnSpPr>
          <p:nvPr/>
        </p:nvCxnSpPr>
        <p:spPr>
          <a:xfrm flipH="1">
            <a:off x="1191289" y="1915227"/>
            <a:ext cx="4817923" cy="907163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A0054719-5B16-55DC-142C-ACF5FF038A07}"/>
              </a:ext>
            </a:extLst>
          </p:cNvPr>
          <p:cNvCxnSpPr>
            <a:cxnSpLocks/>
          </p:cNvCxnSpPr>
          <p:nvPr/>
        </p:nvCxnSpPr>
        <p:spPr>
          <a:xfrm flipH="1">
            <a:off x="2778776" y="1915227"/>
            <a:ext cx="3230436" cy="907163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EF2F855B-DE0F-28A3-AD68-6C037B12C2C8}"/>
              </a:ext>
            </a:extLst>
          </p:cNvPr>
          <p:cNvCxnSpPr>
            <a:cxnSpLocks/>
          </p:cNvCxnSpPr>
          <p:nvPr/>
        </p:nvCxnSpPr>
        <p:spPr>
          <a:xfrm flipH="1">
            <a:off x="4394607" y="1915227"/>
            <a:ext cx="1614605" cy="907162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85A8A653-50E0-6CED-0481-D15C8372AB0D}"/>
              </a:ext>
            </a:extLst>
          </p:cNvPr>
          <p:cNvCxnSpPr>
            <a:cxnSpLocks/>
          </p:cNvCxnSpPr>
          <p:nvPr/>
        </p:nvCxnSpPr>
        <p:spPr>
          <a:xfrm>
            <a:off x="6009212" y="1915227"/>
            <a:ext cx="1226" cy="907163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AE3C9E4-42E9-B4B2-711B-439F46765A60}"/>
              </a:ext>
            </a:extLst>
          </p:cNvPr>
          <p:cNvSpPr txBox="1"/>
          <p:nvPr/>
        </p:nvSpPr>
        <p:spPr>
          <a:xfrm>
            <a:off x="4745723" y="3662291"/>
            <a:ext cx="2929542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419" sz="1600" b="1">
                <a:latin typeface="Arial" panose="020B0604020202020204" pitchFamily="34" charset="0"/>
                <a:cs typeface="Arial" panose="020B0604020202020204" pitchFamily="34" charset="0"/>
              </a:rPr>
              <a:t>México</a:t>
            </a:r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Condición corporal y hogar “multicat” (Castillo-Morales et al., 2012)</a:t>
            </a:r>
            <a:endParaRPr lang="es-CO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D28FCC7C-ECB4-1F7D-770F-EBD342FC4900}"/>
              </a:ext>
            </a:extLst>
          </p:cNvPr>
          <p:cNvSpPr txBox="1"/>
          <p:nvPr/>
        </p:nvSpPr>
        <p:spPr>
          <a:xfrm>
            <a:off x="1510818" y="3662291"/>
            <a:ext cx="2929542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419" sz="1600" b="1">
                <a:latin typeface="Arial" panose="020B0604020202020204" pitchFamily="34" charset="0"/>
                <a:cs typeface="Arial" panose="020B0604020202020204" pitchFamily="34" charset="0"/>
              </a:rPr>
              <a:t>Estonia</a:t>
            </a:r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Criollos, cazadores y callejeros (Must et al., 2015)</a:t>
            </a:r>
          </a:p>
          <a:p>
            <a:pPr algn="ctr"/>
            <a:endParaRPr lang="es-CO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F1F9F0A-332D-9D76-66D9-C4D30A21E083}"/>
              </a:ext>
            </a:extLst>
          </p:cNvPr>
          <p:cNvSpPr txBox="1"/>
          <p:nvPr/>
        </p:nvSpPr>
        <p:spPr>
          <a:xfrm>
            <a:off x="1510818" y="3662289"/>
            <a:ext cx="2929542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419" sz="1600" b="1">
                <a:latin typeface="Arial" panose="020B0604020202020204" pitchFamily="34" charset="0"/>
                <a:cs typeface="Arial" panose="020B0604020202020204" pitchFamily="34" charset="0"/>
              </a:rPr>
              <a:t>Países Bajos </a:t>
            </a:r>
          </a:p>
          <a:p>
            <a:pPr algn="ctr"/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Outdoor y cazadores (Opsteegh et al., 2012)</a:t>
            </a:r>
          </a:p>
          <a:p>
            <a:pPr algn="ctr"/>
            <a:endParaRPr lang="es-CO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72A9B9F-0C0B-C2E8-244C-BD7B676D1A5D}"/>
              </a:ext>
            </a:extLst>
          </p:cNvPr>
          <p:cNvSpPr txBox="1"/>
          <p:nvPr/>
        </p:nvSpPr>
        <p:spPr>
          <a:xfrm>
            <a:off x="7966251" y="3662288"/>
            <a:ext cx="2929542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419" sz="1600" b="1">
                <a:latin typeface="Arial" panose="020B0604020202020204" pitchFamily="34" charset="0"/>
                <a:cs typeface="Arial" panose="020B0604020202020204" pitchFamily="34" charset="0"/>
              </a:rPr>
              <a:t>China</a:t>
            </a:r>
          </a:p>
          <a:p>
            <a:pPr algn="ctr"/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Callejeros (S. Zhou et al., 2022)</a:t>
            </a:r>
          </a:p>
          <a:p>
            <a:pPr algn="ctr"/>
            <a:endParaRPr lang="es-CO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64EDD32-FD73-0A09-C04E-B1AAE963B322}"/>
              </a:ext>
            </a:extLst>
          </p:cNvPr>
          <p:cNvSpPr txBox="1"/>
          <p:nvPr/>
        </p:nvSpPr>
        <p:spPr>
          <a:xfrm>
            <a:off x="3552537" y="4941871"/>
            <a:ext cx="5008259" cy="13542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419" sz="1600" b="1" err="1">
                <a:latin typeface="Arial"/>
                <a:cs typeface="Arial"/>
              </a:rPr>
              <a:t>Multicat</a:t>
            </a:r>
            <a:r>
              <a:rPr lang="es-419" sz="1600" b="1" dirty="0">
                <a:latin typeface="Arial"/>
                <a:cs typeface="Arial"/>
              </a:rPr>
              <a:t>, </a:t>
            </a:r>
            <a:r>
              <a:rPr lang="es-419" sz="1600" dirty="0">
                <a:latin typeface="Arial"/>
                <a:cs typeface="Arial"/>
              </a:rPr>
              <a:t>diseminación</a:t>
            </a:r>
          </a:p>
          <a:p>
            <a:pPr algn="ctr"/>
            <a:r>
              <a:rPr lang="es-MX" sz="1600" b="1" dirty="0">
                <a:latin typeface="Arial"/>
                <a:ea typeface="Calibri"/>
                <a:cs typeface="Arial"/>
              </a:rPr>
              <a:t>Callejeros</a:t>
            </a:r>
            <a:r>
              <a:rPr lang="es-MX" sz="1600" dirty="0">
                <a:latin typeface="Arial"/>
                <a:ea typeface="Calibri"/>
                <a:cs typeface="Arial"/>
              </a:rPr>
              <a:t>, </a:t>
            </a:r>
            <a:r>
              <a:rPr lang="es-CO" sz="1600" dirty="0">
                <a:latin typeface="Arial"/>
                <a:ea typeface="Calibri"/>
                <a:cs typeface="Times New Roman"/>
              </a:rPr>
              <a:t>vulnerabilidad</a:t>
            </a:r>
            <a:endParaRPr lang="es-419" sz="1600">
              <a:latin typeface="Arial"/>
              <a:ea typeface="Calibri"/>
              <a:cs typeface="Calibri" panose="020F0502020204030204"/>
            </a:endParaRPr>
          </a:p>
          <a:p>
            <a:pPr algn="ctr"/>
            <a:r>
              <a:rPr lang="es-419" sz="1600" b="1" dirty="0">
                <a:latin typeface="Arial"/>
                <a:cs typeface="Arial"/>
              </a:rPr>
              <a:t>Enteros</a:t>
            </a:r>
            <a:r>
              <a:rPr lang="es-419" sz="1600" dirty="0">
                <a:latin typeface="Arial"/>
                <a:cs typeface="Arial"/>
              </a:rPr>
              <a:t>, salen más</a:t>
            </a:r>
            <a:endParaRPr lang="es-419" sz="1600">
              <a:latin typeface="Arial"/>
              <a:ea typeface="Calibri"/>
              <a:cs typeface="Calibri"/>
            </a:endParaRPr>
          </a:p>
          <a:p>
            <a:pPr algn="ctr"/>
            <a:r>
              <a:rPr lang="es-419" sz="1600" b="1" dirty="0">
                <a:latin typeface="Arial"/>
                <a:cs typeface="Arial"/>
              </a:rPr>
              <a:t>Dieta no comercial,</a:t>
            </a:r>
            <a:r>
              <a:rPr lang="es-419" sz="1600" dirty="0">
                <a:latin typeface="Arial"/>
                <a:cs typeface="Arial"/>
              </a:rPr>
              <a:t> mal cocida</a:t>
            </a:r>
          </a:p>
          <a:p>
            <a:pPr algn="ctr"/>
            <a:r>
              <a:rPr lang="es-419" sz="1600" b="1" dirty="0">
                <a:latin typeface="Arial"/>
                <a:cs typeface="Arial"/>
              </a:rPr>
              <a:t>Higiene del arenero,</a:t>
            </a:r>
            <a:r>
              <a:rPr lang="es-419" sz="1600" dirty="0">
                <a:latin typeface="Arial"/>
                <a:cs typeface="Arial"/>
              </a:rPr>
              <a:t> importancia en salud pública</a:t>
            </a:r>
            <a:endParaRPr lang="es-CO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049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5" grpId="0" animBg="1"/>
      <p:bldP spid="6" grpId="0" animBg="1"/>
      <p:bldP spid="42" grpId="0" animBg="1"/>
      <p:bldP spid="44" grpId="0" animBg="1"/>
      <p:bldP spid="46" grpId="0" animBg="1"/>
      <p:bldP spid="48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5;p13">
            <a:extLst>
              <a:ext uri="{FF2B5EF4-FFF2-40B4-BE49-F238E27FC236}">
                <a16:creationId xmlns:a16="http://schemas.microsoft.com/office/drawing/2014/main" id="{2A7342D4-1F78-73F1-9800-D2168E58C164}"/>
              </a:ext>
            </a:extLst>
          </p:cNvPr>
          <p:cNvSpPr txBox="1">
            <a:spLocks noGrp="1"/>
          </p:cNvSpPr>
          <p:nvPr/>
        </p:nvSpPr>
        <p:spPr>
          <a:xfrm>
            <a:off x="325820" y="599384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CO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Discusión 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3BD5AAB-0F6E-08C9-06BA-7194DC3B92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41" t="11699" r="26060" b="35096"/>
          <a:stretch/>
        </p:blipFill>
        <p:spPr>
          <a:xfrm>
            <a:off x="1848929" y="1565173"/>
            <a:ext cx="8345108" cy="477642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9E0ECE6-D588-8F6E-6ACA-413E3DE031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42" t="38889" r="16754" b="30556"/>
          <a:stretch/>
        </p:blipFill>
        <p:spPr>
          <a:xfrm>
            <a:off x="1331343" y="1565173"/>
            <a:ext cx="9242598" cy="255597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8E2E44F-AEB9-0774-8E82-1A1598ACC7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04" t="48162" r="51727" b="33578"/>
          <a:stretch/>
        </p:blipFill>
        <p:spPr>
          <a:xfrm>
            <a:off x="1633268" y="4126242"/>
            <a:ext cx="8422658" cy="214524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89031DF-BB29-4402-35B2-A86FA73ABB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97" t="11304" r="12091" b="13623"/>
          <a:stretch/>
        </p:blipFill>
        <p:spPr>
          <a:xfrm>
            <a:off x="1345721" y="1363889"/>
            <a:ext cx="9501153" cy="505298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489A424-02FC-F97E-C618-45D1481ABAED}"/>
              </a:ext>
            </a:extLst>
          </p:cNvPr>
          <p:cNvSpPr txBox="1"/>
          <p:nvPr/>
        </p:nvSpPr>
        <p:spPr>
          <a:xfrm>
            <a:off x="7313474" y="2311304"/>
            <a:ext cx="1067663" cy="346350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8902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5;p13">
            <a:extLst>
              <a:ext uri="{FF2B5EF4-FFF2-40B4-BE49-F238E27FC236}">
                <a16:creationId xmlns:a16="http://schemas.microsoft.com/office/drawing/2014/main" id="{2A7342D4-1F78-73F1-9800-D2168E58C164}"/>
              </a:ext>
            </a:extLst>
          </p:cNvPr>
          <p:cNvSpPr txBox="1">
            <a:spLocks noGrp="1"/>
          </p:cNvSpPr>
          <p:nvPr/>
        </p:nvSpPr>
        <p:spPr>
          <a:xfrm>
            <a:off x="325820" y="599384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CO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Discusión </a:t>
            </a:r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69C6B51-E81D-72C4-438B-C310E73448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65" t="9070" r="24262" b="10431"/>
          <a:stretch/>
        </p:blipFill>
        <p:spPr>
          <a:xfrm>
            <a:off x="3229155" y="1234494"/>
            <a:ext cx="6166244" cy="527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57653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45;p13">
            <a:extLst>
              <a:ext uri="{FF2B5EF4-FFF2-40B4-BE49-F238E27FC236}">
                <a16:creationId xmlns:a16="http://schemas.microsoft.com/office/drawing/2014/main" id="{815286FF-C79C-5443-2990-EDF6E001EDFC}"/>
              </a:ext>
            </a:extLst>
          </p:cNvPr>
          <p:cNvSpPr txBox="1">
            <a:spLocks noGrp="1"/>
          </p:cNvSpPr>
          <p:nvPr/>
        </p:nvSpPr>
        <p:spPr>
          <a:xfrm>
            <a:off x="393779" y="400078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CO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BD0111B-F587-30E6-2FA9-62DEFD03AAF2}"/>
              </a:ext>
            </a:extLst>
          </p:cNvPr>
          <p:cNvSpPr txBox="1"/>
          <p:nvPr/>
        </p:nvSpPr>
        <p:spPr>
          <a:xfrm>
            <a:off x="586646" y="2474039"/>
            <a:ext cx="11154629" cy="707886"/>
          </a:xfrm>
          <a:prstGeom prst="rect">
            <a:avLst/>
          </a:prstGeom>
          <a:solidFill>
            <a:srgbClr val="C0F2FB"/>
          </a:solidFill>
          <a:ln w="19050">
            <a:solidFill>
              <a:srgbClr val="9DEBFC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419" sz="2000" dirty="0">
                <a:latin typeface="Arial"/>
                <a:cs typeface="Arial"/>
              </a:rPr>
              <a:t>La </a:t>
            </a:r>
            <a:r>
              <a:rPr lang="es-419" sz="2000" b="1" dirty="0">
                <a:latin typeface="Arial"/>
                <a:cs typeface="Arial"/>
              </a:rPr>
              <a:t>seroprevalencia</a:t>
            </a:r>
            <a:r>
              <a:rPr lang="es-419" sz="2000" dirty="0">
                <a:latin typeface="Arial"/>
                <a:cs typeface="Arial"/>
              </a:rPr>
              <a:t> general de </a:t>
            </a:r>
            <a:r>
              <a:rPr lang="es-MX" sz="2000" i="1" dirty="0">
                <a:latin typeface="Arial"/>
                <a:cs typeface="Arial"/>
              </a:rPr>
              <a:t>Toxoplasma gondii</a:t>
            </a:r>
            <a:r>
              <a:rPr lang="es-MX" sz="2000" dirty="0">
                <a:latin typeface="Arial"/>
                <a:cs typeface="Arial"/>
              </a:rPr>
              <a:t> en las clínicas</a:t>
            </a:r>
            <a:r>
              <a:rPr lang="es-419" sz="2000" dirty="0">
                <a:latin typeface="Arial"/>
                <a:cs typeface="Arial"/>
              </a:rPr>
              <a:t> veterinarias</a:t>
            </a:r>
            <a:r>
              <a:rPr lang="es-MX" sz="2000" dirty="0">
                <a:latin typeface="Arial"/>
                <a:cs typeface="Arial"/>
              </a:rPr>
              <a:t> del área metropolitana fue del 14,97%</a:t>
            </a:r>
            <a:r>
              <a:rPr lang="es-419" sz="2000" dirty="0">
                <a:latin typeface="Arial"/>
                <a:cs typeface="Arial"/>
              </a:rPr>
              <a:t> y </a:t>
            </a:r>
            <a:r>
              <a:rPr lang="es-419" sz="2000" b="1" dirty="0">
                <a:latin typeface="Arial"/>
                <a:cs typeface="Arial"/>
              </a:rPr>
              <a:t>difiere por ciudades</a:t>
            </a:r>
            <a:r>
              <a:rPr lang="es-419" sz="2000" dirty="0">
                <a:latin typeface="Arial"/>
                <a:cs typeface="Arial"/>
              </a:rPr>
              <a:t>.</a:t>
            </a:r>
            <a:endParaRPr lang="es-MX" sz="2000" dirty="0">
              <a:latin typeface="Arial"/>
              <a:cs typeface="Arial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115604F-5E81-8A4F-34D8-BC3AFAEDCF90}"/>
              </a:ext>
            </a:extLst>
          </p:cNvPr>
          <p:cNvSpPr txBox="1"/>
          <p:nvPr/>
        </p:nvSpPr>
        <p:spPr>
          <a:xfrm>
            <a:off x="586645" y="3559370"/>
            <a:ext cx="11168957" cy="707886"/>
          </a:xfrm>
          <a:prstGeom prst="rect">
            <a:avLst/>
          </a:prstGeom>
          <a:solidFill>
            <a:srgbClr val="C0F2FB"/>
          </a:solidFill>
          <a:ln w="19050">
            <a:solidFill>
              <a:srgbClr val="9DEBFC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419" sz="2000" i="1" dirty="0">
                <a:latin typeface="Arial"/>
                <a:cs typeface="Arial"/>
              </a:rPr>
              <a:t>T. gondii </a:t>
            </a:r>
            <a:r>
              <a:rPr lang="es-419" sz="2000" dirty="0">
                <a:latin typeface="Arial"/>
                <a:cs typeface="Arial"/>
              </a:rPr>
              <a:t>no</a:t>
            </a:r>
            <a:r>
              <a:rPr lang="es-419" sz="2000" i="1" dirty="0">
                <a:latin typeface="Arial"/>
                <a:cs typeface="Arial"/>
              </a:rPr>
              <a:t> </a:t>
            </a:r>
            <a:r>
              <a:rPr lang="es-419" sz="2000" dirty="0">
                <a:latin typeface="Arial"/>
                <a:cs typeface="Arial"/>
              </a:rPr>
              <a:t>se comporta de manera uniforme y </a:t>
            </a:r>
            <a:r>
              <a:rPr lang="es-419" sz="2000" b="1" dirty="0">
                <a:latin typeface="Arial"/>
                <a:cs typeface="Arial"/>
              </a:rPr>
              <a:t>factores locales </a:t>
            </a:r>
            <a:r>
              <a:rPr lang="es-419" sz="2000" dirty="0">
                <a:latin typeface="Arial"/>
                <a:cs typeface="Arial"/>
              </a:rPr>
              <a:t>desempeñarían un papel importante en la transmisión del protozoario en cada municipio.</a:t>
            </a:r>
            <a:endParaRPr lang="es-MX" sz="2000" dirty="0">
              <a:latin typeface="Arial"/>
              <a:cs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1C9046E-7896-8BD6-8660-C73BFBEB8696}"/>
              </a:ext>
            </a:extLst>
          </p:cNvPr>
          <p:cNvSpPr txBox="1"/>
          <p:nvPr/>
        </p:nvSpPr>
        <p:spPr>
          <a:xfrm>
            <a:off x="586645" y="1683116"/>
            <a:ext cx="11154629" cy="400110"/>
          </a:xfrm>
          <a:prstGeom prst="rect">
            <a:avLst/>
          </a:prstGeom>
          <a:solidFill>
            <a:srgbClr val="C0F2FB"/>
          </a:solidFill>
          <a:ln w="19050">
            <a:solidFill>
              <a:srgbClr val="9DEBFC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es-419" sz="2000" b="1" dirty="0">
                <a:latin typeface="Arial" panose="020B0604020202020204" pitchFamily="34" charset="0"/>
                <a:cs typeface="Arial" panose="020B0604020202020204" pitchFamily="34" charset="0"/>
              </a:rPr>
              <a:t>Primer estudio </a:t>
            </a:r>
            <a:r>
              <a:rPr lang="es-419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419" sz="2000" i="1" dirty="0">
                <a:latin typeface="Arial" panose="020B0604020202020204" pitchFamily="34" charset="0"/>
                <a:cs typeface="Arial" panose="020B0604020202020204" pitchFamily="34" charset="0"/>
              </a:rPr>
              <a:t>Toxoplasma gondii</a:t>
            </a:r>
            <a:r>
              <a:rPr lang="es-419" sz="2000" dirty="0">
                <a:latin typeface="Arial" panose="020B0604020202020204" pitchFamily="34" charset="0"/>
                <a:cs typeface="Arial" panose="020B0604020202020204" pitchFamily="34" charset="0"/>
              </a:rPr>
              <a:t> en gatos en la región de Santander.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2B7CF09-D085-30B3-7D02-BA34C21ABD1C}"/>
              </a:ext>
            </a:extLst>
          </p:cNvPr>
          <p:cNvSpPr txBox="1"/>
          <p:nvPr/>
        </p:nvSpPr>
        <p:spPr>
          <a:xfrm>
            <a:off x="586645" y="4951668"/>
            <a:ext cx="11168957" cy="1015663"/>
          </a:xfrm>
          <a:prstGeom prst="rect">
            <a:avLst/>
          </a:prstGeom>
          <a:solidFill>
            <a:srgbClr val="C0F2FB"/>
          </a:solidFill>
          <a:ln w="19050">
            <a:solidFill>
              <a:srgbClr val="9DEBFC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es-419" sz="2000" b="1" dirty="0">
                <a:latin typeface="Arial" panose="020B0604020202020204" pitchFamily="34" charset="0"/>
                <a:cs typeface="Arial" panose="020B0604020202020204" pitchFamily="34" charset="0"/>
              </a:rPr>
              <a:t>Los factores de riesgo </a:t>
            </a:r>
            <a:r>
              <a:rPr lang="es-419" sz="2000" dirty="0">
                <a:latin typeface="Arial" panose="020B0604020202020204" pitchFamily="34" charset="0"/>
                <a:cs typeface="Arial" panose="020B0604020202020204" pitchFamily="34" charset="0"/>
              </a:rPr>
              <a:t>asociados a la presentación de la enfermedad en este estudio fueron: gatos de albergues, callejeros, cazadores, enteros, los alimentados con comida no comercial, los que defecan en la calle y además, la limpieza una vez por semana del arenero.</a:t>
            </a:r>
          </a:p>
        </p:txBody>
      </p:sp>
    </p:spTree>
    <p:extLst>
      <p:ext uri="{BB962C8B-B14F-4D97-AF65-F5344CB8AC3E}">
        <p14:creationId xmlns:p14="http://schemas.microsoft.com/office/powerpoint/2010/main" val="3831533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5;p13">
            <a:extLst>
              <a:ext uri="{FF2B5EF4-FFF2-40B4-BE49-F238E27FC236}">
                <a16:creationId xmlns:a16="http://schemas.microsoft.com/office/drawing/2014/main" id="{2A7342D4-1F78-73F1-9800-D2168E58C164}"/>
              </a:ext>
            </a:extLst>
          </p:cNvPr>
          <p:cNvSpPr txBox="1">
            <a:spLocks noGrp="1"/>
          </p:cNvSpPr>
          <p:nvPr/>
        </p:nvSpPr>
        <p:spPr>
          <a:xfrm>
            <a:off x="325820" y="734851"/>
            <a:ext cx="11540359" cy="87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2060"/>
              </a:buClr>
              <a:buSzPts val="3600"/>
            </a:pPr>
            <a:r>
              <a:rPr lang="es-419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endParaRPr lang="es-CO" sz="36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CDDE002-C959-6D4A-00A7-709069B0C199}"/>
              </a:ext>
            </a:extLst>
          </p:cNvPr>
          <p:cNvSpPr txBox="1"/>
          <p:nvPr/>
        </p:nvSpPr>
        <p:spPr>
          <a:xfrm>
            <a:off x="1761065" y="2232942"/>
            <a:ext cx="9127067" cy="400110"/>
          </a:xfrm>
          <a:prstGeom prst="rect">
            <a:avLst/>
          </a:prstGeom>
          <a:solidFill>
            <a:srgbClr val="E6ACE8">
              <a:alpha val="38000"/>
            </a:srgbClr>
          </a:solidFill>
          <a:ln>
            <a:solidFill>
              <a:srgbClr val="A071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¿Qué medidas se pueden tomar para abordar este problema?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5E6640-C147-7BB3-AC0A-71BCFF84FE42}"/>
              </a:ext>
            </a:extLst>
          </p:cNvPr>
          <p:cNvSpPr txBox="1"/>
          <p:nvPr/>
        </p:nvSpPr>
        <p:spPr>
          <a:xfrm>
            <a:off x="1761065" y="2805031"/>
            <a:ext cx="9127067" cy="707886"/>
          </a:xfrm>
          <a:prstGeom prst="rect">
            <a:avLst/>
          </a:prstGeom>
          <a:solidFill>
            <a:srgbClr val="E6ACE8">
              <a:alpha val="38000"/>
            </a:srgbClr>
          </a:solidFill>
          <a:ln>
            <a:solidFill>
              <a:srgbClr val="A071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¿Programas de esterilización y control de población tendrían un impacto en la prevalencia de la enfermedad?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506E4B3-3CDC-92A8-2690-7A1BAD24D438}"/>
              </a:ext>
            </a:extLst>
          </p:cNvPr>
          <p:cNvSpPr txBox="1"/>
          <p:nvPr/>
        </p:nvSpPr>
        <p:spPr>
          <a:xfrm>
            <a:off x="1761064" y="3653136"/>
            <a:ext cx="9127067" cy="707886"/>
          </a:xfrm>
          <a:prstGeom prst="rect">
            <a:avLst/>
          </a:prstGeom>
          <a:solidFill>
            <a:srgbClr val="E6ACE8">
              <a:alpha val="38000"/>
            </a:srgbClr>
          </a:solidFill>
          <a:ln>
            <a:solidFill>
              <a:srgbClr val="A071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¿Cómo pueden los dueños de gatos mitigar el riesgo, si la caza es un instinto natural de los gatos?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9A85A88-DA20-74BB-0D88-AC2A799EEA84}"/>
              </a:ext>
            </a:extLst>
          </p:cNvPr>
          <p:cNvSpPr txBox="1"/>
          <p:nvPr/>
        </p:nvSpPr>
        <p:spPr>
          <a:xfrm>
            <a:off x="1761063" y="4533001"/>
            <a:ext cx="9127067" cy="707886"/>
          </a:xfrm>
          <a:prstGeom prst="rect">
            <a:avLst/>
          </a:prstGeom>
          <a:solidFill>
            <a:srgbClr val="E6ACE8">
              <a:alpha val="38000"/>
            </a:srgbClr>
          </a:solidFill>
          <a:ln>
            <a:solidFill>
              <a:srgbClr val="A071FF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sz="2000">
                <a:latin typeface="Arial"/>
                <a:cs typeface="Arial"/>
              </a:rPr>
              <a:t>¿Deberían implementarse recomendaciones específicas para dueños de gatos en áreas con una alta prevalencia de </a:t>
            </a:r>
            <a:r>
              <a:rPr lang="es-ES" sz="2000" i="1">
                <a:latin typeface="Arial"/>
                <a:cs typeface="Arial"/>
              </a:rPr>
              <a:t>Toxoplasma gondii</a:t>
            </a:r>
            <a:r>
              <a:rPr lang="es-ES" sz="2000">
                <a:latin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697175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588E76F-513B-3848-6AE9-C68204B83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3" t="10112" r="33774" b="6320"/>
          <a:stretch>
            <a:fillRect/>
          </a:stretch>
        </p:blipFill>
        <p:spPr>
          <a:xfrm>
            <a:off x="1037600" y="816187"/>
            <a:ext cx="4121430" cy="52256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EAA93F1-BF4A-165B-9952-F0F48489C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5" t="11059" r="17510" b="17203"/>
          <a:stretch>
            <a:fillRect/>
          </a:stretch>
        </p:blipFill>
        <p:spPr>
          <a:xfrm>
            <a:off x="5477774" y="816187"/>
            <a:ext cx="5485130" cy="261281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1847EC5-A7B8-3A80-AE46-CFBE332AE4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923" t="18613" r="22650" b="27826"/>
          <a:stretch/>
        </p:blipFill>
        <p:spPr bwMode="auto">
          <a:xfrm>
            <a:off x="5477773" y="3428999"/>
            <a:ext cx="5485129" cy="26128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2050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46E3D5B-D5C7-5C14-DDA6-668E17F44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994" y="694016"/>
            <a:ext cx="4734620" cy="546996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00FE1E2-E80F-B286-2652-79ABC3D4B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386" y="694016"/>
            <a:ext cx="4537458" cy="546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78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ube 9">
            <a:extLst>
              <a:ext uri="{FF2B5EF4-FFF2-40B4-BE49-F238E27FC236}">
                <a16:creationId xmlns:a16="http://schemas.microsoft.com/office/drawing/2014/main" id="{200887BB-8C38-9974-F5F7-A89524C8FAFE}"/>
              </a:ext>
            </a:extLst>
          </p:cNvPr>
          <p:cNvSpPr/>
          <p:nvPr/>
        </p:nvSpPr>
        <p:spPr>
          <a:xfrm>
            <a:off x="7743965" y="1493328"/>
            <a:ext cx="1659466" cy="1286933"/>
          </a:xfrm>
          <a:prstGeom prst="cloud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ysClr val="windowText" lastClr="000000"/>
              </a:solidFill>
            </a:endParaRPr>
          </a:p>
        </p:txBody>
      </p:sp>
      <p:sp>
        <p:nvSpPr>
          <p:cNvPr id="12" name="Nube 11">
            <a:extLst>
              <a:ext uri="{FF2B5EF4-FFF2-40B4-BE49-F238E27FC236}">
                <a16:creationId xmlns:a16="http://schemas.microsoft.com/office/drawing/2014/main" id="{B0548CE8-DB7E-96BE-A23D-CC171FA4B09C}"/>
              </a:ext>
            </a:extLst>
          </p:cNvPr>
          <p:cNvSpPr/>
          <p:nvPr/>
        </p:nvSpPr>
        <p:spPr>
          <a:xfrm>
            <a:off x="2792778" y="2290445"/>
            <a:ext cx="5314776" cy="4091069"/>
          </a:xfrm>
          <a:prstGeom prst="cloud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ysClr val="windowText" lastClr="000000"/>
              </a:solidFill>
            </a:endParaRPr>
          </a:p>
        </p:txBody>
      </p:sp>
      <p:sp>
        <p:nvSpPr>
          <p:cNvPr id="13" name="Google Shape;253;p14">
            <a:extLst>
              <a:ext uri="{FF2B5EF4-FFF2-40B4-BE49-F238E27FC236}">
                <a16:creationId xmlns:a16="http://schemas.microsoft.com/office/drawing/2014/main" id="{A92701E3-921D-E218-9388-1470D9AFE45C}"/>
              </a:ext>
            </a:extLst>
          </p:cNvPr>
          <p:cNvSpPr txBox="1"/>
          <p:nvPr/>
        </p:nvSpPr>
        <p:spPr>
          <a:xfrm>
            <a:off x="2612589" y="3995899"/>
            <a:ext cx="5318760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¿Preguntas?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ES" sz="3200" b="1">
              <a:solidFill>
                <a:srgbClr val="002060"/>
              </a:solidFill>
              <a:latin typeface="Arial" panose="020B0604020202020204" pitchFamily="34" charset="0"/>
              <a:ea typeface="Tahoma"/>
              <a:cs typeface="Arial" panose="020B0604020202020204" pitchFamily="34" charset="0"/>
              <a:sym typeface="Tahom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Nube 13">
            <a:extLst>
              <a:ext uri="{FF2B5EF4-FFF2-40B4-BE49-F238E27FC236}">
                <a16:creationId xmlns:a16="http://schemas.microsoft.com/office/drawing/2014/main" id="{A9D20174-3D03-A3BC-EDAC-E34FACFE273F}"/>
              </a:ext>
            </a:extLst>
          </p:cNvPr>
          <p:cNvSpPr/>
          <p:nvPr/>
        </p:nvSpPr>
        <p:spPr>
          <a:xfrm>
            <a:off x="9520040" y="894368"/>
            <a:ext cx="887305" cy="649441"/>
          </a:xfrm>
          <a:prstGeom prst="cloud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779764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53;p14">
            <a:extLst>
              <a:ext uri="{FF2B5EF4-FFF2-40B4-BE49-F238E27FC236}">
                <a16:creationId xmlns:a16="http://schemas.microsoft.com/office/drawing/2014/main" id="{99E4ABD7-E7F4-AC9D-2E32-241F68D00BBB}"/>
              </a:ext>
            </a:extLst>
          </p:cNvPr>
          <p:cNvSpPr txBox="1"/>
          <p:nvPr/>
        </p:nvSpPr>
        <p:spPr>
          <a:xfrm>
            <a:off x="320040" y="839406"/>
            <a:ext cx="1155192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Bibliografía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254;p14">
            <a:extLst>
              <a:ext uri="{FF2B5EF4-FFF2-40B4-BE49-F238E27FC236}">
                <a16:creationId xmlns:a16="http://schemas.microsoft.com/office/drawing/2014/main" id="{A966764E-BBDB-584F-E307-A3B392F40E3D}"/>
              </a:ext>
            </a:extLst>
          </p:cNvPr>
          <p:cNvSpPr txBox="1"/>
          <p:nvPr/>
        </p:nvSpPr>
        <p:spPr>
          <a:xfrm>
            <a:off x="535144" y="1422280"/>
            <a:ext cx="10877006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-228600" algn="just">
              <a:buAutoNum type="arabicPeriod"/>
            </a:pPr>
            <a:r>
              <a:rPr lang="es-CO" sz="1100" err="1"/>
              <a:t>Angel</a:t>
            </a:r>
            <a:r>
              <a:rPr lang="es-CO" sz="1100"/>
              <a:t>-Müller, E., </a:t>
            </a:r>
            <a:r>
              <a:rPr lang="es-CO" sz="1100" err="1"/>
              <a:t>Hougton</a:t>
            </a:r>
            <a:r>
              <a:rPr lang="es-CO" sz="1100"/>
              <a:t>, M. P., Eslava, C., Riaño, J., Rey, G. E., &amp; Gómez-Marín, J. E. (2014). </a:t>
            </a:r>
            <a:r>
              <a:rPr lang="es-CO" sz="1100" err="1"/>
              <a:t>Gestational</a:t>
            </a:r>
            <a:r>
              <a:rPr lang="es-CO" sz="1100"/>
              <a:t> and </a:t>
            </a:r>
            <a:r>
              <a:rPr lang="es-CO" sz="1100" err="1"/>
              <a:t>congenital</a:t>
            </a:r>
            <a:r>
              <a:rPr lang="es-CO" sz="1100"/>
              <a:t> toxoplasmosis in </a:t>
            </a:r>
            <a:r>
              <a:rPr lang="es-CO" sz="1100" err="1"/>
              <a:t>two</a:t>
            </a:r>
            <a:r>
              <a:rPr lang="es-CO" sz="1100"/>
              <a:t> </a:t>
            </a:r>
            <a:r>
              <a:rPr lang="es-CO" sz="1100" err="1"/>
              <a:t>hospitals</a:t>
            </a:r>
            <a:r>
              <a:rPr lang="es-CO" sz="1100"/>
              <a:t> in </a:t>
            </a:r>
            <a:r>
              <a:rPr lang="es-CO" sz="1100" err="1"/>
              <a:t>Bogota</a:t>
            </a:r>
            <a:r>
              <a:rPr lang="es-CO" sz="1100"/>
              <a:t>, Colombia. </a:t>
            </a:r>
            <a:r>
              <a:rPr lang="es-CO" sz="1100" i="1"/>
              <a:t>Revista de La Facultad de Medicina</a:t>
            </a:r>
            <a:r>
              <a:rPr lang="es-CO" sz="1100"/>
              <a:t>, </a:t>
            </a:r>
            <a:r>
              <a:rPr lang="es-CO" sz="1100" i="1"/>
              <a:t>62</a:t>
            </a:r>
            <a:r>
              <a:rPr lang="es-CO" sz="1100"/>
              <a:t>(2), 179-185. </a:t>
            </a:r>
            <a:r>
              <a:rPr lang="es-CO" sz="1100">
                <a:hlinkClick r:id="rId2"/>
              </a:rPr>
              <a:t>https://doi.org/10.15446/revfacmed.v62n2.45430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Berger-</a:t>
            </a:r>
            <a:r>
              <a:rPr lang="es-CO" sz="1100" err="1"/>
              <a:t>Schoch</a:t>
            </a:r>
            <a:r>
              <a:rPr lang="es-CO" sz="1100"/>
              <a:t>, A. E., Herrmann, D. C., </a:t>
            </a:r>
            <a:r>
              <a:rPr lang="es-CO" sz="1100" err="1"/>
              <a:t>Schares</a:t>
            </a:r>
            <a:r>
              <a:rPr lang="es-CO" sz="1100"/>
              <a:t>, G., Müller, N., Bernet, D., </a:t>
            </a:r>
            <a:r>
              <a:rPr lang="es-CO" sz="1100" err="1"/>
              <a:t>Gottstein</a:t>
            </a:r>
            <a:r>
              <a:rPr lang="es-CO" sz="1100"/>
              <a:t>, B., &amp; Frey, C. F. (2011). </a:t>
            </a:r>
            <a:r>
              <a:rPr lang="es-CO" sz="1100" err="1"/>
              <a:t>Prevalence</a:t>
            </a:r>
            <a:r>
              <a:rPr lang="es-CO" sz="1100"/>
              <a:t> and </a:t>
            </a:r>
            <a:r>
              <a:rPr lang="es-CO" sz="1100" err="1"/>
              <a:t>genotypes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Toxoplasma gondii in feline </a:t>
            </a:r>
            <a:r>
              <a:rPr lang="es-CO" sz="1100" err="1"/>
              <a:t>faeces</a:t>
            </a:r>
            <a:r>
              <a:rPr lang="es-CO" sz="1100"/>
              <a:t> (</a:t>
            </a:r>
            <a:r>
              <a:rPr lang="es-CO" sz="1100" err="1"/>
              <a:t>oocysts</a:t>
            </a:r>
            <a:r>
              <a:rPr lang="es-CO" sz="1100"/>
              <a:t>) and </a:t>
            </a:r>
            <a:r>
              <a:rPr lang="es-CO" sz="1100" err="1"/>
              <a:t>meat</a:t>
            </a:r>
            <a:r>
              <a:rPr lang="es-CO" sz="1100"/>
              <a:t> </a:t>
            </a:r>
            <a:r>
              <a:rPr lang="es-CO" sz="1100" err="1"/>
              <a:t>from</a:t>
            </a:r>
            <a:r>
              <a:rPr lang="es-CO" sz="1100"/>
              <a:t> </a:t>
            </a:r>
            <a:r>
              <a:rPr lang="es-CO" sz="1100" err="1"/>
              <a:t>sheep</a:t>
            </a:r>
            <a:r>
              <a:rPr lang="es-CO" sz="1100"/>
              <a:t>, </a:t>
            </a:r>
            <a:r>
              <a:rPr lang="es-CO" sz="1100" err="1"/>
              <a:t>cattle</a:t>
            </a:r>
            <a:r>
              <a:rPr lang="es-CO" sz="1100"/>
              <a:t> and </a:t>
            </a:r>
            <a:r>
              <a:rPr lang="es-CO" sz="1100" err="1"/>
              <a:t>pigs</a:t>
            </a:r>
            <a:r>
              <a:rPr lang="es-CO" sz="1100"/>
              <a:t> in </a:t>
            </a:r>
            <a:r>
              <a:rPr lang="es-CO" sz="1100" err="1"/>
              <a:t>Switzerland</a:t>
            </a:r>
            <a:r>
              <a:rPr lang="es-CO" sz="1100"/>
              <a:t>. </a:t>
            </a:r>
            <a:r>
              <a:rPr lang="es-CO" sz="1100" i="1" err="1"/>
              <a:t>Veterinary</a:t>
            </a:r>
            <a:r>
              <a:rPr lang="es-CO" sz="1100" i="1"/>
              <a:t> </a:t>
            </a:r>
            <a:r>
              <a:rPr lang="es-CO" sz="1100" i="1" err="1"/>
              <a:t>Parasitology</a:t>
            </a:r>
            <a:r>
              <a:rPr lang="es-CO" sz="1100"/>
              <a:t>, </a:t>
            </a:r>
            <a:r>
              <a:rPr lang="es-CO" sz="1100" i="1"/>
              <a:t>177</a:t>
            </a:r>
            <a:r>
              <a:rPr lang="es-CO" sz="1100"/>
              <a:t>(3-4), 290-297. </a:t>
            </a:r>
            <a:r>
              <a:rPr lang="es-CO" sz="1100">
                <a:hlinkClick r:id="rId3"/>
              </a:rPr>
              <a:t>https://doi.org/10.1016/j.vetpar.2010.11.046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 err="1"/>
              <a:t>Bigna</a:t>
            </a:r>
            <a:r>
              <a:rPr lang="es-CO" sz="1100"/>
              <a:t>, J. J., </a:t>
            </a:r>
            <a:r>
              <a:rPr lang="es-CO" sz="1100" err="1"/>
              <a:t>Tochie</a:t>
            </a:r>
            <a:r>
              <a:rPr lang="es-CO" sz="1100"/>
              <a:t>, J. N., </a:t>
            </a:r>
            <a:r>
              <a:rPr lang="es-CO" sz="1100" err="1"/>
              <a:t>Tounouga</a:t>
            </a:r>
            <a:r>
              <a:rPr lang="es-CO" sz="1100"/>
              <a:t>, D. N., </a:t>
            </a:r>
            <a:r>
              <a:rPr lang="es-CO" sz="1100" err="1"/>
              <a:t>Bekolo</a:t>
            </a:r>
            <a:r>
              <a:rPr lang="es-CO" sz="1100"/>
              <a:t>, A. O., </a:t>
            </a:r>
            <a:r>
              <a:rPr lang="es-CO" sz="1100" err="1"/>
              <a:t>Ymele</a:t>
            </a:r>
            <a:r>
              <a:rPr lang="es-CO" sz="1100"/>
              <a:t>, N. S., </a:t>
            </a:r>
            <a:r>
              <a:rPr lang="es-CO" sz="1100" err="1"/>
              <a:t>Youda</a:t>
            </a:r>
            <a:r>
              <a:rPr lang="es-CO" sz="1100"/>
              <a:t>, E. L., </a:t>
            </a:r>
            <a:r>
              <a:rPr lang="es-CO" sz="1100" err="1"/>
              <a:t>Sime</a:t>
            </a:r>
            <a:r>
              <a:rPr lang="es-CO" sz="1100"/>
              <a:t>, P. S., &amp; </a:t>
            </a:r>
            <a:r>
              <a:rPr lang="es-CO" sz="1100" err="1"/>
              <a:t>Nansseu</a:t>
            </a:r>
            <a:r>
              <a:rPr lang="es-CO" sz="1100"/>
              <a:t>, J. R. (2020). Global, regional, and country </a:t>
            </a:r>
            <a:r>
              <a:rPr lang="es-CO" sz="1100" err="1"/>
              <a:t>seroprevalence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Toxoplasma gondii in </a:t>
            </a:r>
            <a:r>
              <a:rPr lang="es-CO" sz="1100" err="1"/>
              <a:t>pregnant</a:t>
            </a:r>
            <a:r>
              <a:rPr lang="es-CO" sz="1100"/>
              <a:t> </a:t>
            </a:r>
            <a:r>
              <a:rPr lang="es-CO" sz="1100" err="1"/>
              <a:t>women</a:t>
            </a:r>
            <a:r>
              <a:rPr lang="es-CO" sz="1100"/>
              <a:t>: A </a:t>
            </a:r>
            <a:r>
              <a:rPr lang="es-CO" sz="1100" err="1"/>
              <a:t>systematic</a:t>
            </a:r>
            <a:r>
              <a:rPr lang="es-CO" sz="1100"/>
              <a:t> </a:t>
            </a:r>
            <a:r>
              <a:rPr lang="es-CO" sz="1100" err="1"/>
              <a:t>review</a:t>
            </a:r>
            <a:r>
              <a:rPr lang="es-CO" sz="1100"/>
              <a:t>, </a:t>
            </a:r>
            <a:r>
              <a:rPr lang="es-CO" sz="1100" err="1"/>
              <a:t>modelling</a:t>
            </a:r>
            <a:r>
              <a:rPr lang="es-CO" sz="1100"/>
              <a:t> and meta-</a:t>
            </a:r>
            <a:r>
              <a:rPr lang="es-CO" sz="1100" err="1"/>
              <a:t>analysis</a:t>
            </a:r>
            <a:r>
              <a:rPr lang="es-CO" sz="1100"/>
              <a:t>. </a:t>
            </a:r>
            <a:r>
              <a:rPr lang="es-CO" sz="1100" i="1" err="1"/>
              <a:t>Scientific</a:t>
            </a:r>
            <a:r>
              <a:rPr lang="es-CO" sz="1100" i="1"/>
              <a:t> </a:t>
            </a:r>
            <a:r>
              <a:rPr lang="es-CO" sz="1100" i="1" err="1"/>
              <a:t>Reports</a:t>
            </a:r>
            <a:r>
              <a:rPr lang="es-CO" sz="1100"/>
              <a:t>, </a:t>
            </a:r>
            <a:r>
              <a:rPr lang="es-CO" sz="1100" i="1"/>
              <a:t>10</a:t>
            </a:r>
            <a:r>
              <a:rPr lang="es-CO" sz="1100"/>
              <a:t>(1), </a:t>
            </a:r>
            <a:r>
              <a:rPr lang="es-CO" sz="1100" err="1"/>
              <a:t>Article</a:t>
            </a:r>
            <a:r>
              <a:rPr lang="es-CO" sz="1100"/>
              <a:t> 1. </a:t>
            </a:r>
            <a:r>
              <a:rPr lang="es-CO" sz="1100">
                <a:hlinkClick r:id="rId4"/>
              </a:rPr>
              <a:t>https://doi.org/10.1038/s41598-020-69078-9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 err="1"/>
              <a:t>Bolais</a:t>
            </a:r>
            <a:r>
              <a:rPr lang="es-CO" sz="1100"/>
              <a:t>, P. F., </a:t>
            </a:r>
            <a:r>
              <a:rPr lang="es-CO" sz="1100" err="1"/>
              <a:t>Vignoles</a:t>
            </a:r>
            <a:r>
              <a:rPr lang="es-CO" sz="1100"/>
              <a:t>, P., Pereira, P. F., </a:t>
            </a:r>
            <a:r>
              <a:rPr lang="es-CO" sz="1100" err="1"/>
              <a:t>Keim</a:t>
            </a:r>
            <a:r>
              <a:rPr lang="es-CO" sz="1100"/>
              <a:t>, R., </a:t>
            </a:r>
            <a:r>
              <a:rPr lang="es-CO" sz="1100" err="1"/>
              <a:t>Aroussi</a:t>
            </a:r>
            <a:r>
              <a:rPr lang="es-CO" sz="1100"/>
              <a:t>, A., Ismail, K., </a:t>
            </a:r>
            <a:r>
              <a:rPr lang="es-CO" sz="1100" err="1"/>
              <a:t>Dardé</a:t>
            </a:r>
            <a:r>
              <a:rPr lang="es-CO" sz="1100"/>
              <a:t>, M.-L., </a:t>
            </a:r>
            <a:r>
              <a:rPr lang="es-CO" sz="1100" err="1"/>
              <a:t>Amendoeira</a:t>
            </a:r>
            <a:r>
              <a:rPr lang="es-CO" sz="1100"/>
              <a:t>, M. R., &amp; Mercier, A. (2017). Toxoplasma gondii </a:t>
            </a:r>
            <a:r>
              <a:rPr lang="es-CO" sz="1100" err="1"/>
              <a:t>survey</a:t>
            </a:r>
            <a:r>
              <a:rPr lang="es-CO" sz="1100"/>
              <a:t> in </a:t>
            </a:r>
            <a:r>
              <a:rPr lang="es-CO" sz="1100" err="1"/>
              <a:t>cats</a:t>
            </a:r>
            <a:r>
              <a:rPr lang="es-CO" sz="1100"/>
              <a:t> </a:t>
            </a:r>
            <a:r>
              <a:rPr lang="es-CO" sz="1100" err="1"/>
              <a:t>from</a:t>
            </a:r>
            <a:r>
              <a:rPr lang="es-CO" sz="1100"/>
              <a:t> </a:t>
            </a:r>
            <a:r>
              <a:rPr lang="es-CO" sz="1100" err="1"/>
              <a:t>two</a:t>
            </a:r>
            <a:r>
              <a:rPr lang="es-CO" sz="1100"/>
              <a:t> </a:t>
            </a:r>
            <a:r>
              <a:rPr lang="es-CO" sz="1100" err="1"/>
              <a:t>environments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</a:t>
            </a:r>
            <a:r>
              <a:rPr lang="es-CO" sz="1100" err="1"/>
              <a:t>the</a:t>
            </a:r>
            <a:r>
              <a:rPr lang="es-CO" sz="1100"/>
              <a:t> </a:t>
            </a:r>
            <a:r>
              <a:rPr lang="es-CO" sz="1100" err="1"/>
              <a:t>city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Rio de Janeiro, </a:t>
            </a:r>
            <a:r>
              <a:rPr lang="es-CO" sz="1100" err="1"/>
              <a:t>Brazil</a:t>
            </a:r>
            <a:r>
              <a:rPr lang="es-CO" sz="1100"/>
              <a:t> </a:t>
            </a:r>
            <a:r>
              <a:rPr lang="es-CO" sz="1100" err="1"/>
              <a:t>by</a:t>
            </a:r>
            <a:r>
              <a:rPr lang="es-CO" sz="1100"/>
              <a:t> </a:t>
            </a:r>
            <a:r>
              <a:rPr lang="es-CO" sz="1100" err="1"/>
              <a:t>Modified</a:t>
            </a:r>
            <a:r>
              <a:rPr lang="es-CO" sz="1100"/>
              <a:t> </a:t>
            </a:r>
            <a:r>
              <a:rPr lang="es-CO" sz="1100" err="1"/>
              <a:t>Agglutination</a:t>
            </a:r>
            <a:r>
              <a:rPr lang="es-CO" sz="1100"/>
              <a:t> Test </a:t>
            </a:r>
            <a:r>
              <a:rPr lang="es-CO" sz="1100" err="1"/>
              <a:t>on</a:t>
            </a:r>
            <a:r>
              <a:rPr lang="es-CO" sz="1100"/>
              <a:t> </a:t>
            </a:r>
            <a:r>
              <a:rPr lang="es-CO" sz="1100" err="1"/>
              <a:t>sera</a:t>
            </a:r>
            <a:r>
              <a:rPr lang="es-CO" sz="1100"/>
              <a:t> and </a:t>
            </a:r>
            <a:r>
              <a:rPr lang="es-CO" sz="1100" err="1"/>
              <a:t>filter-paper</a:t>
            </a:r>
            <a:r>
              <a:rPr lang="es-CO" sz="1100"/>
              <a:t>. </a:t>
            </a:r>
            <a:r>
              <a:rPr lang="es-CO" sz="1100" i="1"/>
              <a:t>Parasites &amp; </a:t>
            </a:r>
            <a:r>
              <a:rPr lang="es-CO" sz="1100" i="1" err="1"/>
              <a:t>Vectors</a:t>
            </a:r>
            <a:r>
              <a:rPr lang="es-CO" sz="1100"/>
              <a:t>, </a:t>
            </a:r>
            <a:r>
              <a:rPr lang="es-CO" sz="1100" i="1"/>
              <a:t>10</a:t>
            </a:r>
            <a:r>
              <a:rPr lang="es-CO" sz="1100"/>
              <a:t>(1), 88. </a:t>
            </a:r>
            <a:r>
              <a:rPr lang="es-CO" sz="1100">
                <a:hlinkClick r:id="rId5"/>
              </a:rPr>
              <a:t>https://doi.org/10.1186/s13071-017-2017-8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Calero-Bernal, R., &amp; </a:t>
            </a:r>
            <a:r>
              <a:rPr lang="es-CO" sz="1100" err="1"/>
              <a:t>Gennari</a:t>
            </a:r>
            <a:r>
              <a:rPr lang="es-CO" sz="1100"/>
              <a:t>, S. M. (2019). </a:t>
            </a:r>
            <a:r>
              <a:rPr lang="es-CO" sz="1100" err="1"/>
              <a:t>Clinical</a:t>
            </a:r>
            <a:r>
              <a:rPr lang="es-CO" sz="1100"/>
              <a:t> Toxoplasmosis in </a:t>
            </a:r>
            <a:r>
              <a:rPr lang="es-CO" sz="1100" err="1"/>
              <a:t>Dogs</a:t>
            </a:r>
            <a:r>
              <a:rPr lang="es-CO" sz="1100"/>
              <a:t> and </a:t>
            </a:r>
            <a:r>
              <a:rPr lang="es-CO" sz="1100" err="1"/>
              <a:t>Cats</a:t>
            </a:r>
            <a:r>
              <a:rPr lang="es-CO" sz="1100"/>
              <a:t>: </a:t>
            </a:r>
            <a:r>
              <a:rPr lang="es-CO" sz="1100" err="1"/>
              <a:t>An</a:t>
            </a:r>
            <a:r>
              <a:rPr lang="es-CO" sz="1100"/>
              <a:t> </a:t>
            </a:r>
            <a:r>
              <a:rPr lang="es-CO" sz="1100" err="1"/>
              <a:t>Update</a:t>
            </a:r>
            <a:r>
              <a:rPr lang="es-CO" sz="1100"/>
              <a:t>. </a:t>
            </a:r>
            <a:r>
              <a:rPr lang="es-CO" sz="1100" i="1" err="1"/>
              <a:t>Frontiers</a:t>
            </a:r>
            <a:r>
              <a:rPr lang="es-CO" sz="1100" i="1"/>
              <a:t> in </a:t>
            </a:r>
            <a:r>
              <a:rPr lang="es-CO" sz="1100" i="1" err="1"/>
              <a:t>Veterinary</a:t>
            </a:r>
            <a:r>
              <a:rPr lang="es-CO" sz="1100" i="1"/>
              <a:t> </a:t>
            </a:r>
            <a:r>
              <a:rPr lang="es-CO" sz="1100" i="1" err="1"/>
              <a:t>Science</a:t>
            </a:r>
            <a:r>
              <a:rPr lang="es-CO" sz="1100"/>
              <a:t>, </a:t>
            </a:r>
            <a:r>
              <a:rPr lang="es-CO" sz="1100" i="1"/>
              <a:t>6</a:t>
            </a:r>
            <a:r>
              <a:rPr lang="es-CO" sz="1100"/>
              <a:t>, 54. </a:t>
            </a:r>
            <a:r>
              <a:rPr lang="es-CO" sz="1100">
                <a:hlinkClick r:id="rId6"/>
              </a:rPr>
              <a:t>https://doi.org/10.3389/fvets.2019.00054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Cañón-Franco, W. A., López-Orozco, N., Gómez-Marín, J. E., &amp; </a:t>
            </a:r>
            <a:r>
              <a:rPr lang="es-CO" sz="1100" err="1"/>
              <a:t>Dubey</a:t>
            </a:r>
            <a:r>
              <a:rPr lang="es-CO" sz="1100"/>
              <a:t>, J. P. (2014). </a:t>
            </a:r>
            <a:r>
              <a:rPr lang="es-CO" sz="1100" err="1"/>
              <a:t>An</a:t>
            </a:r>
            <a:r>
              <a:rPr lang="es-CO" sz="1100"/>
              <a:t> </a:t>
            </a:r>
            <a:r>
              <a:rPr lang="es-CO" sz="1100" err="1"/>
              <a:t>overview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</a:t>
            </a:r>
            <a:r>
              <a:rPr lang="es-CO" sz="1100" err="1"/>
              <a:t>seventy</a:t>
            </a:r>
            <a:r>
              <a:rPr lang="es-CO" sz="1100"/>
              <a:t> </a:t>
            </a:r>
            <a:r>
              <a:rPr lang="es-CO" sz="1100" err="1"/>
              <a:t>years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</a:t>
            </a:r>
            <a:r>
              <a:rPr lang="es-CO" sz="1100" err="1"/>
              <a:t>research</a:t>
            </a:r>
            <a:r>
              <a:rPr lang="es-CO" sz="1100"/>
              <a:t> (1944 – 2014) </a:t>
            </a:r>
            <a:r>
              <a:rPr lang="es-CO" sz="1100" err="1"/>
              <a:t>on</a:t>
            </a:r>
            <a:r>
              <a:rPr lang="es-CO" sz="1100"/>
              <a:t> toxoplasmosis in Colombia, South </a:t>
            </a:r>
            <a:r>
              <a:rPr lang="es-CO" sz="1100" err="1"/>
              <a:t>America</a:t>
            </a:r>
            <a:r>
              <a:rPr lang="es-CO" sz="1100"/>
              <a:t>. </a:t>
            </a:r>
            <a:r>
              <a:rPr lang="es-CO" sz="1100" i="1"/>
              <a:t>Parasites &amp; </a:t>
            </a:r>
            <a:r>
              <a:rPr lang="es-CO" sz="1100" i="1" err="1"/>
              <a:t>Vectors</a:t>
            </a:r>
            <a:r>
              <a:rPr lang="es-CO" sz="1100"/>
              <a:t>, </a:t>
            </a:r>
            <a:r>
              <a:rPr lang="es-CO" sz="1100" i="1"/>
              <a:t>7</a:t>
            </a:r>
            <a:r>
              <a:rPr lang="es-CO" sz="1100"/>
              <a:t>(1), 427. </a:t>
            </a:r>
            <a:r>
              <a:rPr lang="es-CO" sz="1100">
                <a:hlinkClick r:id="rId7"/>
              </a:rPr>
              <a:t>https://doi.org/10.1186/1756-3305-7-427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Cárdenas, D., Lozano, C., Castillo, Z., Cedeño, J., Galvis, V., </a:t>
            </a:r>
            <a:r>
              <a:rPr lang="es-CO" sz="1100" err="1"/>
              <a:t>Rios</a:t>
            </a:r>
            <a:r>
              <a:rPr lang="es-CO" sz="1100"/>
              <a:t>, J., &amp; </a:t>
            </a:r>
            <a:r>
              <a:rPr lang="es-CO" sz="1100" err="1"/>
              <a:t>Tórres</a:t>
            </a:r>
            <a:r>
              <a:rPr lang="es-CO" sz="1100"/>
              <a:t>, M. (2015). Frecuencia de anticuerpos anti Toxoplasma gondii en gestantes de Cúcuta, Colombia. </a:t>
            </a:r>
            <a:r>
              <a:rPr lang="es-CO" sz="1100" i="1"/>
              <a:t>Revista Medica Herediana</a:t>
            </a:r>
            <a:r>
              <a:rPr lang="es-CO" sz="1100"/>
              <a:t>, </a:t>
            </a:r>
            <a:r>
              <a:rPr lang="es-CO" sz="1100" i="1"/>
              <a:t>26</a:t>
            </a:r>
            <a:r>
              <a:rPr lang="es-CO" sz="1100"/>
              <a:t>(4), </a:t>
            </a:r>
            <a:r>
              <a:rPr lang="es-CO" sz="1100" err="1"/>
              <a:t>Article</a:t>
            </a:r>
            <a:r>
              <a:rPr lang="es-CO" sz="1100"/>
              <a:t> 4. </a:t>
            </a:r>
            <a:r>
              <a:rPr lang="es-CO" sz="1100">
                <a:hlinkClick r:id="rId8"/>
              </a:rPr>
              <a:t>https://doi.org/10.20453/rmh.v26i4.2678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Carlos Betancur &amp; Juan Jaramillo. (2011). </a:t>
            </a:r>
            <a:r>
              <a:rPr lang="es-CO" sz="1100" i="1"/>
              <a:t>Seroprevalencia de toxoplasmosis en donantes de sangre de la Clínica Cardiovascular Santa María, Medellín, Colombia, 2009-2010 | Elsevier </a:t>
            </a:r>
            <a:r>
              <a:rPr lang="es-CO" sz="1100" i="1" err="1"/>
              <a:t>Enhanced</a:t>
            </a:r>
            <a:r>
              <a:rPr lang="es-CO" sz="1100" i="1"/>
              <a:t> Reader</a:t>
            </a:r>
            <a:r>
              <a:rPr lang="es-CO" sz="1100"/>
              <a:t>. </a:t>
            </a:r>
            <a:r>
              <a:rPr lang="es-CO" sz="1100">
                <a:hlinkClick r:id="rId9"/>
              </a:rPr>
              <a:t>https://doi.org/10.1016/S0123-9392(11)70071-6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Castro, A. T., Góngora, A., &amp; González, M. E. (2008). Seroprevalencia de anticuerpos a Toxoplasma gondii en mujeres embarazadas de Villavicencio, Colombia. </a:t>
            </a:r>
            <a:r>
              <a:rPr lang="es-CO" sz="1100" i="1"/>
              <a:t>Orinoquia</a:t>
            </a:r>
            <a:r>
              <a:rPr lang="es-CO" sz="1100"/>
              <a:t>, </a:t>
            </a:r>
            <a:r>
              <a:rPr lang="es-CO" sz="1100" i="1"/>
              <a:t>12</a:t>
            </a:r>
            <a:r>
              <a:rPr lang="es-CO" sz="1100"/>
              <a:t>(1), 91-100.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CDC. (2022, diciembre 19). </a:t>
            </a:r>
            <a:r>
              <a:rPr lang="es-CO" sz="1100" i="1" err="1"/>
              <a:t>Foodborne</a:t>
            </a:r>
            <a:r>
              <a:rPr lang="es-CO" sz="1100" i="1"/>
              <a:t> </a:t>
            </a:r>
            <a:r>
              <a:rPr lang="es-CO" sz="1100" i="1" err="1"/>
              <a:t>Illnesses</a:t>
            </a:r>
            <a:r>
              <a:rPr lang="es-CO" sz="1100" i="1"/>
              <a:t> and </a:t>
            </a:r>
            <a:r>
              <a:rPr lang="es-CO" sz="1100" i="1" err="1"/>
              <a:t>Germs</a:t>
            </a:r>
            <a:r>
              <a:rPr lang="es-CO" sz="1100"/>
              <a:t>. Centers </a:t>
            </a:r>
            <a:r>
              <a:rPr lang="es-CO" sz="1100" err="1"/>
              <a:t>for</a:t>
            </a:r>
            <a:r>
              <a:rPr lang="es-CO" sz="1100"/>
              <a:t> </a:t>
            </a:r>
            <a:r>
              <a:rPr lang="es-CO" sz="1100" err="1"/>
              <a:t>Disease</a:t>
            </a:r>
            <a:r>
              <a:rPr lang="es-CO" sz="1100"/>
              <a:t> Control and </a:t>
            </a:r>
            <a:r>
              <a:rPr lang="es-CO" sz="1100" err="1"/>
              <a:t>Prevention</a:t>
            </a:r>
            <a:r>
              <a:rPr lang="es-CO" sz="1100"/>
              <a:t>. </a:t>
            </a:r>
            <a:r>
              <a:rPr lang="es-CO" sz="1100">
                <a:hlinkClick r:id="rId10"/>
              </a:rPr>
              <a:t>https://www.cdc.gov/foodsafety/foodborne-germs.html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/>
              <a:t>CDC, C.-C. </a:t>
            </a:r>
            <a:r>
              <a:rPr lang="es-CO" sz="1100" err="1"/>
              <a:t>for</a:t>
            </a:r>
            <a:r>
              <a:rPr lang="es-CO" sz="1100"/>
              <a:t> D. C. and. (2019, febrero 28). </a:t>
            </a:r>
            <a:r>
              <a:rPr lang="es-CO" sz="1100" i="1"/>
              <a:t>CDC - Toxoplasmosis—</a:t>
            </a:r>
            <a:r>
              <a:rPr lang="es-CO" sz="1100" i="1" err="1"/>
              <a:t>Epidemiology</a:t>
            </a:r>
            <a:r>
              <a:rPr lang="es-CO" sz="1100" i="1"/>
              <a:t> &amp; </a:t>
            </a:r>
            <a:r>
              <a:rPr lang="es-CO" sz="1100" i="1" err="1"/>
              <a:t>Risk</a:t>
            </a:r>
            <a:r>
              <a:rPr lang="es-CO" sz="1100" i="1"/>
              <a:t> </a:t>
            </a:r>
            <a:r>
              <a:rPr lang="es-CO" sz="1100" i="1" err="1"/>
              <a:t>Factors</a:t>
            </a:r>
            <a:r>
              <a:rPr lang="es-CO" sz="1100"/>
              <a:t>. </a:t>
            </a:r>
            <a:r>
              <a:rPr lang="es-CO" sz="1100">
                <a:hlinkClick r:id="rId11"/>
              </a:rPr>
              <a:t>https://www.cdc.gov/parasites/toxoplasmosis/epi.html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 err="1"/>
              <a:t>Chemoh</a:t>
            </a:r>
            <a:r>
              <a:rPr lang="es-CO" sz="1100"/>
              <a:t>, W., </a:t>
            </a:r>
            <a:r>
              <a:rPr lang="es-CO" sz="1100" err="1"/>
              <a:t>Sawangjaroen</a:t>
            </a:r>
            <a:r>
              <a:rPr lang="es-CO" sz="1100"/>
              <a:t>, N., </a:t>
            </a:r>
            <a:r>
              <a:rPr lang="es-CO" sz="1100" err="1"/>
              <a:t>Nissapatorn</a:t>
            </a:r>
            <a:r>
              <a:rPr lang="es-CO" sz="1100"/>
              <a:t>, V., </a:t>
            </a:r>
            <a:r>
              <a:rPr lang="es-CO" sz="1100" err="1"/>
              <a:t>Suwanrath</a:t>
            </a:r>
            <a:r>
              <a:rPr lang="es-CO" sz="1100"/>
              <a:t>, C., </a:t>
            </a:r>
            <a:r>
              <a:rPr lang="es-CO" sz="1100" err="1"/>
              <a:t>Chandeying</a:t>
            </a:r>
            <a:r>
              <a:rPr lang="es-CO" sz="1100"/>
              <a:t>, V., </a:t>
            </a:r>
            <a:r>
              <a:rPr lang="es-CO" sz="1100" err="1"/>
              <a:t>Hortiwakul</a:t>
            </a:r>
            <a:r>
              <a:rPr lang="es-CO" sz="1100"/>
              <a:t>, T., </a:t>
            </a:r>
            <a:r>
              <a:rPr lang="es-CO" sz="1100" err="1"/>
              <a:t>Andiappan</a:t>
            </a:r>
            <a:r>
              <a:rPr lang="es-CO" sz="1100"/>
              <a:t>, H., </a:t>
            </a:r>
            <a:r>
              <a:rPr lang="es-CO" sz="1100" err="1"/>
              <a:t>Sermwittayawong</a:t>
            </a:r>
            <a:r>
              <a:rPr lang="es-CO" sz="1100"/>
              <a:t>, N., </a:t>
            </a:r>
            <a:r>
              <a:rPr lang="es-CO" sz="1100" err="1"/>
              <a:t>Charoenmak</a:t>
            </a:r>
            <a:r>
              <a:rPr lang="es-CO" sz="1100"/>
              <a:t>, B., </a:t>
            </a:r>
            <a:r>
              <a:rPr lang="es-CO" sz="1100" err="1"/>
              <a:t>Siripaitoon</a:t>
            </a:r>
            <a:r>
              <a:rPr lang="es-CO" sz="1100"/>
              <a:t>, P., </a:t>
            </a:r>
            <a:r>
              <a:rPr lang="es-CO" sz="1100" err="1"/>
              <a:t>Lekkla</a:t>
            </a:r>
            <a:r>
              <a:rPr lang="es-CO" sz="1100"/>
              <a:t>, A., &amp; </a:t>
            </a:r>
            <a:r>
              <a:rPr lang="es-CO" sz="1100" err="1"/>
              <a:t>Sukthana</a:t>
            </a:r>
            <a:r>
              <a:rPr lang="es-CO" sz="1100"/>
              <a:t>, Y. (2013). Toxoplasma gondii </a:t>
            </a:r>
            <a:r>
              <a:rPr lang="es-CO" sz="1100" err="1"/>
              <a:t>infection</a:t>
            </a:r>
            <a:r>
              <a:rPr lang="es-CO" sz="1100"/>
              <a:t>: </a:t>
            </a:r>
            <a:r>
              <a:rPr lang="es-CO" sz="1100" err="1"/>
              <a:t>What</a:t>
            </a:r>
            <a:r>
              <a:rPr lang="es-CO" sz="1100"/>
              <a:t> </a:t>
            </a:r>
            <a:r>
              <a:rPr lang="es-CO" sz="1100" err="1"/>
              <a:t>is</a:t>
            </a:r>
            <a:r>
              <a:rPr lang="es-CO" sz="1100"/>
              <a:t> </a:t>
            </a:r>
            <a:r>
              <a:rPr lang="es-CO" sz="1100" err="1"/>
              <a:t>the</a:t>
            </a:r>
            <a:r>
              <a:rPr lang="es-CO" sz="1100"/>
              <a:t> real </a:t>
            </a:r>
            <a:r>
              <a:rPr lang="es-CO" sz="1100" err="1"/>
              <a:t>situation</a:t>
            </a:r>
            <a:r>
              <a:rPr lang="es-CO" sz="1100"/>
              <a:t>? </a:t>
            </a:r>
            <a:r>
              <a:rPr lang="es-CO" sz="1100" i="1"/>
              <a:t>Experimental </a:t>
            </a:r>
            <a:r>
              <a:rPr lang="es-CO" sz="1100" i="1" err="1"/>
              <a:t>Parasitology</a:t>
            </a:r>
            <a:r>
              <a:rPr lang="es-CO" sz="1100"/>
              <a:t>, </a:t>
            </a:r>
            <a:r>
              <a:rPr lang="es-CO" sz="1100" i="1"/>
              <a:t>135</a:t>
            </a:r>
            <a:r>
              <a:rPr lang="es-CO" sz="1100"/>
              <a:t>(4), 685-689. </a:t>
            </a:r>
            <a:r>
              <a:rPr lang="es-CO" sz="1100">
                <a:hlinkClick r:id="rId12"/>
              </a:rPr>
              <a:t>https://doi.org/10.1016/j.exppara.2013.10.001</a:t>
            </a:r>
            <a:endParaRPr lang="es-ES" sz="1100"/>
          </a:p>
          <a:p>
            <a:pPr marL="228600" indent="-228600" algn="just">
              <a:buAutoNum type="arabicPeriod"/>
            </a:pPr>
            <a:r>
              <a:rPr lang="es-CO" sz="1100" err="1"/>
              <a:t>Delair</a:t>
            </a:r>
            <a:r>
              <a:rPr lang="es-CO" sz="1100"/>
              <a:t>, E., </a:t>
            </a:r>
            <a:r>
              <a:rPr lang="es-CO" sz="1100" err="1"/>
              <a:t>Latkany</a:t>
            </a:r>
            <a:r>
              <a:rPr lang="es-CO" sz="1100"/>
              <a:t>, P., Noble, A. G., </a:t>
            </a:r>
            <a:r>
              <a:rPr lang="es-CO" sz="1100" err="1"/>
              <a:t>Rabiah</a:t>
            </a:r>
            <a:r>
              <a:rPr lang="es-CO" sz="1100"/>
              <a:t>, P., McLeod, R., &amp; </a:t>
            </a:r>
            <a:r>
              <a:rPr lang="es-CO" sz="1100" err="1"/>
              <a:t>Brézin</a:t>
            </a:r>
            <a:r>
              <a:rPr lang="es-CO" sz="1100"/>
              <a:t>, A. (2011). </a:t>
            </a:r>
            <a:r>
              <a:rPr lang="es-CO" sz="1100" err="1"/>
              <a:t>Clinical</a:t>
            </a:r>
            <a:r>
              <a:rPr lang="es-CO" sz="1100"/>
              <a:t> </a:t>
            </a:r>
            <a:r>
              <a:rPr lang="es-CO" sz="1100" err="1"/>
              <a:t>Manifestations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Ocular Toxoplasmosis. </a:t>
            </a:r>
            <a:r>
              <a:rPr lang="es-CO" sz="1100" i="1"/>
              <a:t>Ocular </a:t>
            </a:r>
            <a:r>
              <a:rPr lang="es-CO" sz="1100" i="1" err="1"/>
              <a:t>Immunology</a:t>
            </a:r>
            <a:r>
              <a:rPr lang="es-CO" sz="1100" i="1"/>
              <a:t> and </a:t>
            </a:r>
            <a:r>
              <a:rPr lang="es-CO" sz="1100" i="1" err="1"/>
              <a:t>Inflammation</a:t>
            </a:r>
            <a:r>
              <a:rPr lang="es-CO" sz="1100"/>
              <a:t>, </a:t>
            </a:r>
            <a:r>
              <a:rPr lang="es-CO" sz="1100" i="1"/>
              <a:t>19</a:t>
            </a:r>
            <a:r>
              <a:rPr lang="es-CO" sz="1100"/>
              <a:t>(2), 91-102. </a:t>
            </a:r>
            <a:r>
              <a:rPr lang="es-CO" sz="1100">
                <a:hlinkClick r:id="rId13"/>
              </a:rPr>
              <a:t>https://doi.org/10.3109/09273948.2011.564068</a:t>
            </a:r>
            <a:endParaRPr lang="es-ES" sz="1100"/>
          </a:p>
          <a:p>
            <a:pPr algn="just"/>
            <a:endParaRPr lang="es-ES" sz="110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1957337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54;p14">
            <a:extLst>
              <a:ext uri="{FF2B5EF4-FFF2-40B4-BE49-F238E27FC236}">
                <a16:creationId xmlns:a16="http://schemas.microsoft.com/office/drawing/2014/main" id="{789B555C-0D2E-320E-26AB-863896282F12}"/>
              </a:ext>
            </a:extLst>
          </p:cNvPr>
          <p:cNvSpPr txBox="1"/>
          <p:nvPr/>
        </p:nvSpPr>
        <p:spPr>
          <a:xfrm>
            <a:off x="498273" y="667701"/>
            <a:ext cx="10877006" cy="58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har char="•"/>
            </a:pPr>
            <a:endParaRPr lang="es-CO" sz="1100"/>
          </a:p>
          <a:p>
            <a:pPr algn="just"/>
            <a:r>
              <a:rPr lang="es-CO" sz="1100"/>
              <a:t>14. </a:t>
            </a:r>
            <a:r>
              <a:rPr lang="es-CO" sz="1100" err="1"/>
              <a:t>Dubey</a:t>
            </a:r>
            <a:r>
              <a:rPr lang="es-CO" sz="1100"/>
              <a:t>, J. P., </a:t>
            </a:r>
            <a:r>
              <a:rPr lang="es-CO" sz="1100" err="1"/>
              <a:t>Bhatia</a:t>
            </a:r>
            <a:r>
              <a:rPr lang="es-CO" sz="1100"/>
              <a:t>, C. R., </a:t>
            </a:r>
            <a:r>
              <a:rPr lang="es-CO" sz="1100" err="1"/>
              <a:t>Lappin</a:t>
            </a:r>
            <a:r>
              <a:rPr lang="es-CO" sz="1100"/>
              <a:t>, M. R., Ferreira, L. R., </a:t>
            </a:r>
            <a:r>
              <a:rPr lang="es-CO" sz="1100" err="1"/>
              <a:t>Thorn</a:t>
            </a:r>
            <a:r>
              <a:rPr lang="es-CO" sz="1100"/>
              <a:t>, A., &amp; </a:t>
            </a:r>
            <a:r>
              <a:rPr lang="es-CO" sz="1100" err="1"/>
              <a:t>Kwok</a:t>
            </a:r>
            <a:r>
              <a:rPr lang="es-CO" sz="1100"/>
              <a:t>, O. C. H. (2009). </a:t>
            </a:r>
            <a:r>
              <a:rPr lang="es-CO" sz="1100" err="1"/>
              <a:t>Seroprevalence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Toxoplasma gondii and </a:t>
            </a:r>
            <a:r>
              <a:rPr lang="es-CO" sz="1100" err="1"/>
              <a:t>Bartonella</a:t>
            </a:r>
            <a:r>
              <a:rPr lang="es-CO" sz="1100"/>
              <a:t> </a:t>
            </a:r>
            <a:r>
              <a:rPr lang="es-CO" sz="1100" err="1"/>
              <a:t>spp</a:t>
            </a:r>
            <a:r>
              <a:rPr lang="es-CO" sz="1100"/>
              <a:t>. </a:t>
            </a:r>
            <a:r>
              <a:rPr lang="es-CO" sz="1100" err="1"/>
              <a:t>Antibodies</a:t>
            </a:r>
            <a:r>
              <a:rPr lang="es-CO" sz="1100"/>
              <a:t> in </a:t>
            </a:r>
            <a:r>
              <a:rPr lang="es-CO" sz="1100" err="1"/>
              <a:t>cats</a:t>
            </a:r>
            <a:r>
              <a:rPr lang="es-CO" sz="1100"/>
              <a:t> </a:t>
            </a:r>
            <a:r>
              <a:rPr lang="es-CO" sz="1100" err="1"/>
              <a:t>from</a:t>
            </a:r>
            <a:r>
              <a:rPr lang="es-CO" sz="1100"/>
              <a:t> Pennsylvania. </a:t>
            </a:r>
            <a:r>
              <a:rPr lang="es-CO" sz="1100" i="1" err="1"/>
              <a:t>The</a:t>
            </a:r>
            <a:r>
              <a:rPr lang="es-CO" sz="1100" i="1"/>
              <a:t> </a:t>
            </a:r>
            <a:r>
              <a:rPr lang="es-CO" sz="1100" i="1" err="1"/>
              <a:t>Journal</a:t>
            </a:r>
            <a:r>
              <a:rPr lang="es-CO" sz="1100" i="1"/>
              <a:t> </a:t>
            </a:r>
            <a:r>
              <a:rPr lang="es-CO" sz="1100" i="1" err="1"/>
              <a:t>of</a:t>
            </a:r>
            <a:r>
              <a:rPr lang="es-CO" sz="1100" i="1"/>
              <a:t> </a:t>
            </a:r>
            <a:r>
              <a:rPr lang="es-CO" sz="1100" i="1" err="1"/>
              <a:t>Parasitology</a:t>
            </a:r>
            <a:r>
              <a:rPr lang="es-CO" sz="1100"/>
              <a:t>, </a:t>
            </a:r>
            <a:r>
              <a:rPr lang="es-CO" sz="1100" i="1"/>
              <a:t>95</a:t>
            </a:r>
            <a:r>
              <a:rPr lang="es-CO" sz="1100"/>
              <a:t>(3), 578-580. </a:t>
            </a:r>
            <a:r>
              <a:rPr lang="es-CO" sz="1100">
                <a:hlinkClick r:id="rId2"/>
              </a:rPr>
              <a:t>https://doi.org/10.1645/GE-1933.1</a:t>
            </a:r>
            <a:endParaRPr lang="es-ES" sz="1100"/>
          </a:p>
          <a:p>
            <a:pPr algn="just"/>
            <a:r>
              <a:rPr lang="es-CO" sz="1100"/>
              <a:t>15. Elmore, S. A., Jones, J. L., Conrad, P. A., </a:t>
            </a:r>
            <a:r>
              <a:rPr lang="es-CO" sz="1100" err="1"/>
              <a:t>Patton</a:t>
            </a:r>
            <a:r>
              <a:rPr lang="es-CO" sz="1100"/>
              <a:t>, S., Lindsay, D. S., &amp; </a:t>
            </a:r>
            <a:r>
              <a:rPr lang="es-CO" sz="1100" err="1"/>
              <a:t>Dubey</a:t>
            </a:r>
            <a:r>
              <a:rPr lang="es-CO" sz="1100"/>
              <a:t>, J. P. (2010). Toxoplasma gondii: </a:t>
            </a:r>
            <a:r>
              <a:rPr lang="es-CO" sz="1100" err="1"/>
              <a:t>Epidemiology</a:t>
            </a:r>
            <a:r>
              <a:rPr lang="es-CO" sz="1100"/>
              <a:t>, feline </a:t>
            </a:r>
            <a:r>
              <a:rPr lang="es-CO" sz="1100" err="1"/>
              <a:t>clinical</a:t>
            </a:r>
            <a:r>
              <a:rPr lang="es-CO" sz="1100"/>
              <a:t> </a:t>
            </a:r>
            <a:r>
              <a:rPr lang="es-CO" sz="1100" err="1"/>
              <a:t>aspects</a:t>
            </a:r>
            <a:r>
              <a:rPr lang="es-CO" sz="1100"/>
              <a:t>, and </a:t>
            </a:r>
            <a:r>
              <a:rPr lang="es-CO" sz="1100" err="1"/>
              <a:t>prevention</a:t>
            </a:r>
            <a:r>
              <a:rPr lang="es-CO" sz="1100"/>
              <a:t>. </a:t>
            </a:r>
            <a:r>
              <a:rPr lang="es-CO" sz="1100" i="1" err="1"/>
              <a:t>Trends</a:t>
            </a:r>
            <a:r>
              <a:rPr lang="es-CO" sz="1100" i="1"/>
              <a:t> in </a:t>
            </a:r>
            <a:r>
              <a:rPr lang="es-CO" sz="1100" i="1" err="1"/>
              <a:t>Parasitology</a:t>
            </a:r>
            <a:r>
              <a:rPr lang="es-CO" sz="1100"/>
              <a:t>, </a:t>
            </a:r>
            <a:r>
              <a:rPr lang="es-CO" sz="1100" i="1"/>
              <a:t>26</a:t>
            </a:r>
            <a:r>
              <a:rPr lang="es-CO" sz="1100"/>
              <a:t>(4), 190-196. </a:t>
            </a:r>
            <a:r>
              <a:rPr lang="es-CO" sz="1100">
                <a:hlinkClick r:id="rId3"/>
              </a:rPr>
              <a:t>https://doi.org/10.1016/j.pt.2010.01.009</a:t>
            </a:r>
            <a:endParaRPr lang="es-ES" sz="1100"/>
          </a:p>
          <a:p>
            <a:pPr algn="just"/>
            <a:r>
              <a:rPr lang="es-CO" sz="1100"/>
              <a:t>16. Espinosa, Torres, &amp; </a:t>
            </a:r>
            <a:r>
              <a:rPr lang="es-CO" sz="1100" err="1"/>
              <a:t>Alzate</a:t>
            </a:r>
            <a:r>
              <a:rPr lang="es-CO" sz="1100"/>
              <a:t>. (2011). </a:t>
            </a:r>
            <a:r>
              <a:rPr lang="es-CO" sz="1100" i="1"/>
              <a:t>Prevalencia de Toxoplasma gondii en gatos domésticos del casco urbano del Municipio de Florencia-</a:t>
            </a:r>
            <a:r>
              <a:rPr lang="es-CO" sz="1100" i="1" err="1"/>
              <a:t>Caquéta</a:t>
            </a:r>
            <a:r>
              <a:rPr lang="es-CO" sz="1100"/>
              <a:t>.</a:t>
            </a:r>
            <a:endParaRPr lang="es-ES" sz="1100"/>
          </a:p>
          <a:p>
            <a:pPr algn="just"/>
            <a:r>
              <a:rPr lang="es-CO" sz="1100"/>
              <a:t>17. Franco-</a:t>
            </a:r>
            <a:r>
              <a:rPr lang="es-CO" sz="1100" err="1"/>
              <a:t>Hernandez</a:t>
            </a:r>
            <a:r>
              <a:rPr lang="es-CO" sz="1100"/>
              <a:t>, E. N., Acosta, A., Cortés-Vecino, J., &amp; Gómez-Marín, J. E. (2016). </a:t>
            </a:r>
            <a:r>
              <a:rPr lang="es-CO" sz="1100" err="1"/>
              <a:t>Survey</a:t>
            </a:r>
            <a:r>
              <a:rPr lang="es-CO" sz="1100"/>
              <a:t> </a:t>
            </a:r>
            <a:r>
              <a:rPr lang="es-CO" sz="1100" err="1"/>
              <a:t>for</a:t>
            </a:r>
            <a:r>
              <a:rPr lang="es-CO" sz="1100"/>
              <a:t> Toxoplasma gondii </a:t>
            </a:r>
            <a:r>
              <a:rPr lang="es-CO" sz="1100" err="1"/>
              <a:t>by</a:t>
            </a:r>
            <a:r>
              <a:rPr lang="es-CO" sz="1100"/>
              <a:t> PCR </a:t>
            </a:r>
            <a:r>
              <a:rPr lang="es-CO" sz="1100" err="1"/>
              <a:t>detection</a:t>
            </a:r>
            <a:r>
              <a:rPr lang="es-CO" sz="1100"/>
              <a:t> in </a:t>
            </a:r>
            <a:r>
              <a:rPr lang="es-CO" sz="1100" err="1"/>
              <a:t>meat</a:t>
            </a:r>
            <a:r>
              <a:rPr lang="es-CO" sz="1100"/>
              <a:t> </a:t>
            </a:r>
            <a:r>
              <a:rPr lang="es-CO" sz="1100" err="1"/>
              <a:t>for</a:t>
            </a:r>
            <a:r>
              <a:rPr lang="es-CO" sz="1100"/>
              <a:t> human </a:t>
            </a:r>
            <a:r>
              <a:rPr lang="es-CO" sz="1100" err="1"/>
              <a:t>consumption</a:t>
            </a:r>
            <a:r>
              <a:rPr lang="es-CO" sz="1100"/>
              <a:t> in Colombia. </a:t>
            </a:r>
            <a:r>
              <a:rPr lang="es-CO" sz="1100" i="1" err="1"/>
              <a:t>Parasitology</a:t>
            </a:r>
            <a:r>
              <a:rPr lang="es-CO" sz="1100" i="1"/>
              <a:t> </a:t>
            </a:r>
            <a:r>
              <a:rPr lang="es-CO" sz="1100" i="1" err="1"/>
              <a:t>Research</a:t>
            </a:r>
            <a:r>
              <a:rPr lang="es-CO" sz="1100"/>
              <a:t>, </a:t>
            </a:r>
            <a:r>
              <a:rPr lang="es-CO" sz="1100" i="1"/>
              <a:t>115</a:t>
            </a:r>
            <a:r>
              <a:rPr lang="es-CO" sz="1100"/>
              <a:t>(2), 691-695. </a:t>
            </a:r>
            <a:r>
              <a:rPr lang="es-CO" sz="1100">
                <a:hlinkClick r:id="rId4"/>
              </a:rPr>
              <a:t>https://doi.org/10.1007/s00436-015-4790-7</a:t>
            </a:r>
            <a:endParaRPr lang="es-ES" sz="1100"/>
          </a:p>
          <a:p>
            <a:pPr algn="just"/>
            <a:r>
              <a:rPr lang="es-CO" sz="1100"/>
              <a:t>18. Hill, D., &amp; </a:t>
            </a:r>
            <a:r>
              <a:rPr lang="es-CO" sz="1100" err="1"/>
              <a:t>Dubey</a:t>
            </a:r>
            <a:r>
              <a:rPr lang="es-CO" sz="1100"/>
              <a:t>, J. P. (2002). Toxoplasma gondii: </a:t>
            </a:r>
            <a:r>
              <a:rPr lang="es-CO" sz="1100" err="1"/>
              <a:t>Transmission</a:t>
            </a:r>
            <a:r>
              <a:rPr lang="es-CO" sz="1100"/>
              <a:t>, diagnosis and </a:t>
            </a:r>
            <a:r>
              <a:rPr lang="es-CO" sz="1100" err="1"/>
              <a:t>prevention</a:t>
            </a:r>
            <a:r>
              <a:rPr lang="es-CO" sz="1100"/>
              <a:t>. </a:t>
            </a:r>
            <a:r>
              <a:rPr lang="es-CO" sz="1100" i="1" err="1"/>
              <a:t>Clinical</a:t>
            </a:r>
            <a:r>
              <a:rPr lang="es-CO" sz="1100" i="1"/>
              <a:t> </a:t>
            </a:r>
            <a:r>
              <a:rPr lang="es-CO" sz="1100" i="1" err="1"/>
              <a:t>Microbiology</a:t>
            </a:r>
            <a:r>
              <a:rPr lang="es-CO" sz="1100" i="1"/>
              <a:t> and </a:t>
            </a:r>
            <a:r>
              <a:rPr lang="es-CO" sz="1100" i="1" err="1"/>
              <a:t>Infection</a:t>
            </a:r>
            <a:r>
              <a:rPr lang="es-CO" sz="1100"/>
              <a:t>, </a:t>
            </a:r>
            <a:r>
              <a:rPr lang="es-CO" sz="1100" i="1"/>
              <a:t>8</a:t>
            </a:r>
            <a:r>
              <a:rPr lang="es-CO" sz="1100"/>
              <a:t>(10), 634-640. </a:t>
            </a:r>
            <a:r>
              <a:rPr lang="es-CO" sz="1100">
                <a:hlinkClick r:id="rId5"/>
              </a:rPr>
              <a:t>https://doi.org/10.1046/j.1469-0691.2002.00485.x</a:t>
            </a:r>
            <a:endParaRPr lang="es-ES" sz="1100"/>
          </a:p>
          <a:p>
            <a:pPr algn="just"/>
            <a:r>
              <a:rPr lang="es-CO" sz="1100"/>
              <a:t>19. Jeffrey Jones &amp; Adriana </a:t>
            </a:r>
            <a:r>
              <a:rPr lang="es-CO" sz="1100" err="1"/>
              <a:t>Lopez</a:t>
            </a:r>
            <a:r>
              <a:rPr lang="es-CO" sz="1100"/>
              <a:t>. (2003). </a:t>
            </a:r>
            <a:r>
              <a:rPr lang="es-CO" sz="1100" i="1" err="1"/>
              <a:t>Congenital</a:t>
            </a:r>
            <a:r>
              <a:rPr lang="es-CO" sz="1100" i="1"/>
              <a:t> Toxoplasmosis | AAFP</a:t>
            </a:r>
            <a:r>
              <a:rPr lang="es-CO" sz="1100"/>
              <a:t>. </a:t>
            </a:r>
            <a:r>
              <a:rPr lang="es-CO" sz="1100">
                <a:hlinkClick r:id="rId6"/>
              </a:rPr>
              <a:t>https://www.aafp.org/pubs/afp/issues/2003/0515/p2131.html</a:t>
            </a:r>
            <a:endParaRPr lang="es-ES" sz="1100"/>
          </a:p>
          <a:p>
            <a:pPr algn="just"/>
            <a:r>
              <a:rPr lang="es-CO" sz="1100"/>
              <a:t>20. Jones, J. L. (2001). Toxoplasma gondii </a:t>
            </a:r>
            <a:r>
              <a:rPr lang="es-CO" sz="1100" err="1"/>
              <a:t>Infection</a:t>
            </a:r>
            <a:r>
              <a:rPr lang="es-CO" sz="1100"/>
              <a:t> in </a:t>
            </a:r>
            <a:r>
              <a:rPr lang="es-CO" sz="1100" err="1"/>
              <a:t>the</a:t>
            </a:r>
            <a:r>
              <a:rPr lang="es-CO" sz="1100"/>
              <a:t> </a:t>
            </a:r>
            <a:r>
              <a:rPr lang="es-CO" sz="1100" err="1"/>
              <a:t>United</a:t>
            </a:r>
            <a:r>
              <a:rPr lang="es-CO" sz="1100"/>
              <a:t> </a:t>
            </a:r>
            <a:r>
              <a:rPr lang="es-CO" sz="1100" err="1"/>
              <a:t>States</a:t>
            </a:r>
            <a:r>
              <a:rPr lang="es-CO" sz="1100"/>
              <a:t>: </a:t>
            </a:r>
            <a:r>
              <a:rPr lang="es-CO" sz="1100" err="1"/>
              <a:t>Seroprevalence</a:t>
            </a:r>
            <a:r>
              <a:rPr lang="es-CO" sz="1100"/>
              <a:t> and </a:t>
            </a:r>
            <a:r>
              <a:rPr lang="es-CO" sz="1100" err="1"/>
              <a:t>Risk</a:t>
            </a:r>
            <a:r>
              <a:rPr lang="es-CO" sz="1100"/>
              <a:t> </a:t>
            </a:r>
            <a:r>
              <a:rPr lang="es-CO" sz="1100" err="1"/>
              <a:t>Factors</a:t>
            </a:r>
            <a:r>
              <a:rPr lang="es-CO" sz="1100"/>
              <a:t>. </a:t>
            </a:r>
            <a:r>
              <a:rPr lang="es-CO" sz="1100" i="1"/>
              <a:t>American </a:t>
            </a:r>
            <a:r>
              <a:rPr lang="es-CO" sz="1100" i="1" err="1"/>
              <a:t>Journal</a:t>
            </a:r>
            <a:r>
              <a:rPr lang="es-CO" sz="1100" i="1"/>
              <a:t> </a:t>
            </a:r>
            <a:r>
              <a:rPr lang="es-CO" sz="1100" i="1" err="1"/>
              <a:t>of</a:t>
            </a:r>
            <a:r>
              <a:rPr lang="es-CO" sz="1100" i="1"/>
              <a:t> </a:t>
            </a:r>
            <a:r>
              <a:rPr lang="es-CO" sz="1100" i="1" err="1"/>
              <a:t>Epidemiology</a:t>
            </a:r>
            <a:r>
              <a:rPr lang="es-CO" sz="1100"/>
              <a:t>, </a:t>
            </a:r>
            <a:r>
              <a:rPr lang="es-CO" sz="1100" i="1"/>
              <a:t>154</a:t>
            </a:r>
            <a:r>
              <a:rPr lang="es-CO" sz="1100"/>
              <a:t>(4), 357-365. </a:t>
            </a:r>
            <a:r>
              <a:rPr lang="es-CO" sz="1100">
                <a:hlinkClick r:id="rId7"/>
              </a:rPr>
              <a:t>https://doi.org/10.1093/aje/154.4.357</a:t>
            </a:r>
            <a:endParaRPr lang="es-ES" sz="1100"/>
          </a:p>
          <a:p>
            <a:pPr algn="just"/>
            <a:r>
              <a:rPr lang="es-CO" sz="1100"/>
              <a:t>21. Medina, J. D., Osorio, L. A., Zabala, D., Vitor, R. W. de A., Gómez, J. E., Carranza, J. C., &amp; Vallejo, G. A. (2022). Detección molecular de Toxoplasma gondii en carnes para consumo humano en Ibagué, Colombia. </a:t>
            </a:r>
            <a:r>
              <a:rPr lang="es-CO" sz="1100" i="1"/>
              <a:t>Biomédica</a:t>
            </a:r>
            <a:r>
              <a:rPr lang="es-CO" sz="1100"/>
              <a:t>, </a:t>
            </a:r>
            <a:r>
              <a:rPr lang="es-CO" sz="1100" i="1"/>
              <a:t>42</a:t>
            </a:r>
            <a:r>
              <a:rPr lang="es-CO" sz="1100"/>
              <a:t>(1), 136-149.</a:t>
            </a:r>
            <a:endParaRPr lang="es-ES" sz="1100"/>
          </a:p>
          <a:p>
            <a:pPr algn="just"/>
            <a:r>
              <a:rPr lang="es-CO" sz="1100"/>
              <a:t>22. </a:t>
            </a:r>
            <a:r>
              <a:rPr lang="es-CO" sz="1100" err="1"/>
              <a:t>Montazeri</a:t>
            </a:r>
            <a:r>
              <a:rPr lang="es-CO" sz="1100"/>
              <a:t>, M., </a:t>
            </a:r>
            <a:r>
              <a:rPr lang="es-CO" sz="1100" err="1"/>
              <a:t>Mikaeili</a:t>
            </a:r>
            <a:r>
              <a:rPr lang="es-CO" sz="1100"/>
              <a:t> </a:t>
            </a:r>
            <a:r>
              <a:rPr lang="es-CO" sz="1100" err="1"/>
              <a:t>Galeh</a:t>
            </a:r>
            <a:r>
              <a:rPr lang="es-CO" sz="1100"/>
              <a:t>, T., </a:t>
            </a:r>
            <a:r>
              <a:rPr lang="es-CO" sz="1100" err="1"/>
              <a:t>Moosazadeh</a:t>
            </a:r>
            <a:r>
              <a:rPr lang="es-CO" sz="1100"/>
              <a:t>, M., </a:t>
            </a:r>
            <a:r>
              <a:rPr lang="es-CO" sz="1100" err="1"/>
              <a:t>Sarvi</a:t>
            </a:r>
            <a:r>
              <a:rPr lang="es-CO" sz="1100"/>
              <a:t>, S., </a:t>
            </a:r>
            <a:r>
              <a:rPr lang="es-CO" sz="1100" err="1"/>
              <a:t>Dodangeh</a:t>
            </a:r>
            <a:r>
              <a:rPr lang="es-CO" sz="1100"/>
              <a:t>, S., </a:t>
            </a:r>
            <a:r>
              <a:rPr lang="es-CO" sz="1100" err="1"/>
              <a:t>Javidnia</a:t>
            </a:r>
            <a:r>
              <a:rPr lang="es-CO" sz="1100"/>
              <a:t>, J., </a:t>
            </a:r>
            <a:r>
              <a:rPr lang="es-CO" sz="1100" err="1"/>
              <a:t>Sharif</a:t>
            </a:r>
            <a:r>
              <a:rPr lang="es-CO" sz="1100"/>
              <a:t>, M., &amp; </a:t>
            </a:r>
            <a:r>
              <a:rPr lang="es-CO" sz="1100" err="1"/>
              <a:t>Daryani</a:t>
            </a:r>
            <a:r>
              <a:rPr lang="es-CO" sz="1100"/>
              <a:t>, A. (2020). </a:t>
            </a:r>
            <a:r>
              <a:rPr lang="es-CO" sz="1100" err="1"/>
              <a:t>The</a:t>
            </a:r>
            <a:r>
              <a:rPr lang="es-CO" sz="1100"/>
              <a:t> global </a:t>
            </a:r>
            <a:r>
              <a:rPr lang="es-CO" sz="1100" err="1"/>
              <a:t>serological</a:t>
            </a:r>
            <a:r>
              <a:rPr lang="es-CO" sz="1100"/>
              <a:t> </a:t>
            </a:r>
            <a:r>
              <a:rPr lang="es-CO" sz="1100" err="1"/>
              <a:t>prevalence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Toxoplasma gondii in </a:t>
            </a:r>
            <a:r>
              <a:rPr lang="es-CO" sz="1100" err="1"/>
              <a:t>felids</a:t>
            </a:r>
            <a:r>
              <a:rPr lang="es-CO" sz="1100"/>
              <a:t> </a:t>
            </a:r>
            <a:r>
              <a:rPr lang="es-CO" sz="1100" err="1"/>
              <a:t>during</a:t>
            </a:r>
            <a:r>
              <a:rPr lang="es-CO" sz="1100"/>
              <a:t> </a:t>
            </a:r>
            <a:r>
              <a:rPr lang="es-CO" sz="1100" err="1"/>
              <a:t>the</a:t>
            </a:r>
            <a:r>
              <a:rPr lang="es-CO" sz="1100"/>
              <a:t> </a:t>
            </a:r>
            <a:r>
              <a:rPr lang="es-CO" sz="1100" err="1"/>
              <a:t>last</a:t>
            </a:r>
            <a:r>
              <a:rPr lang="es-CO" sz="1100"/>
              <a:t> </a:t>
            </a:r>
            <a:r>
              <a:rPr lang="es-CO" sz="1100" err="1"/>
              <a:t>five</a:t>
            </a:r>
            <a:r>
              <a:rPr lang="es-CO" sz="1100"/>
              <a:t> </a:t>
            </a:r>
            <a:r>
              <a:rPr lang="es-CO" sz="1100" err="1"/>
              <a:t>decades</a:t>
            </a:r>
            <a:r>
              <a:rPr lang="es-CO" sz="1100"/>
              <a:t> (1967–2017): A </a:t>
            </a:r>
            <a:r>
              <a:rPr lang="es-CO" sz="1100" err="1"/>
              <a:t>systematic</a:t>
            </a:r>
            <a:r>
              <a:rPr lang="es-CO" sz="1100"/>
              <a:t> </a:t>
            </a:r>
            <a:r>
              <a:rPr lang="es-CO" sz="1100" err="1"/>
              <a:t>review</a:t>
            </a:r>
            <a:r>
              <a:rPr lang="es-CO" sz="1100"/>
              <a:t> and meta-</a:t>
            </a:r>
            <a:r>
              <a:rPr lang="es-CO" sz="1100" err="1"/>
              <a:t>analysis</a:t>
            </a:r>
            <a:r>
              <a:rPr lang="es-CO" sz="1100"/>
              <a:t>. </a:t>
            </a:r>
            <a:r>
              <a:rPr lang="es-CO" sz="1100" i="1"/>
              <a:t>Parasites &amp; </a:t>
            </a:r>
            <a:r>
              <a:rPr lang="es-CO" sz="1100" i="1" err="1"/>
              <a:t>Vectors</a:t>
            </a:r>
            <a:r>
              <a:rPr lang="es-CO" sz="1100"/>
              <a:t>, </a:t>
            </a:r>
            <a:r>
              <a:rPr lang="es-CO" sz="1100" i="1"/>
              <a:t>13</a:t>
            </a:r>
            <a:r>
              <a:rPr lang="es-CO" sz="1100"/>
              <a:t>(1), 82. </a:t>
            </a:r>
            <a:r>
              <a:rPr lang="es-CO" sz="1100">
                <a:hlinkClick r:id="rId8"/>
              </a:rPr>
              <a:t>https://doi.org/10.1186/s13071-020-3954-1</a:t>
            </a:r>
            <a:endParaRPr lang="es-ES" sz="1100"/>
          </a:p>
          <a:p>
            <a:pPr algn="just"/>
            <a:r>
              <a:rPr lang="es-CO" sz="1100"/>
              <a:t>23. Pal, M., </a:t>
            </a:r>
            <a:r>
              <a:rPr lang="es-CO" sz="1100" err="1"/>
              <a:t>Berhanu</a:t>
            </a:r>
            <a:r>
              <a:rPr lang="es-CO" sz="1100"/>
              <a:t>, G., </a:t>
            </a:r>
            <a:r>
              <a:rPr lang="es-CO" sz="1100" err="1"/>
              <a:t>Steinmetz</a:t>
            </a:r>
            <a:r>
              <a:rPr lang="es-CO" sz="1100"/>
              <a:t>, C. H., &amp; </a:t>
            </a:r>
            <a:r>
              <a:rPr lang="es-CO" sz="1100" err="1"/>
              <a:t>Durglishvili</a:t>
            </a:r>
            <a:r>
              <a:rPr lang="es-CO" sz="1100"/>
              <a:t>, N. (2021). Toxoplasmosis: </a:t>
            </a:r>
            <a:r>
              <a:rPr lang="es-CO" sz="1100" err="1"/>
              <a:t>An</a:t>
            </a:r>
            <a:r>
              <a:rPr lang="es-CO" sz="1100"/>
              <a:t> </a:t>
            </a:r>
            <a:r>
              <a:rPr lang="es-CO" sz="1100" err="1"/>
              <a:t>Emerging</a:t>
            </a:r>
            <a:r>
              <a:rPr lang="es-CO" sz="1100"/>
              <a:t> and </a:t>
            </a:r>
            <a:r>
              <a:rPr lang="es-CO" sz="1100" err="1"/>
              <a:t>Re-emerging</a:t>
            </a:r>
            <a:r>
              <a:rPr lang="es-CO" sz="1100"/>
              <a:t> Zoonosis </a:t>
            </a:r>
            <a:r>
              <a:rPr lang="es-CO" sz="1100" err="1"/>
              <a:t>of</a:t>
            </a:r>
            <a:r>
              <a:rPr lang="es-CO" sz="1100"/>
              <a:t> Global </a:t>
            </a:r>
            <a:r>
              <a:rPr lang="es-CO" sz="1100" err="1"/>
              <a:t>Public</a:t>
            </a:r>
            <a:r>
              <a:rPr lang="es-CO" sz="1100"/>
              <a:t> </a:t>
            </a:r>
            <a:r>
              <a:rPr lang="es-CO" sz="1100" err="1"/>
              <a:t>Health</a:t>
            </a:r>
            <a:r>
              <a:rPr lang="es-CO" sz="1100"/>
              <a:t> </a:t>
            </a:r>
            <a:r>
              <a:rPr lang="es-CO" sz="1100" err="1"/>
              <a:t>Concern</a:t>
            </a:r>
            <a:r>
              <a:rPr lang="es-CO" sz="1100"/>
              <a:t>. </a:t>
            </a:r>
            <a:r>
              <a:rPr lang="es-CO" sz="1100" i="1"/>
              <a:t>American </a:t>
            </a:r>
            <a:r>
              <a:rPr lang="es-CO" sz="1100" i="1" err="1"/>
              <a:t>Journal</a:t>
            </a:r>
            <a:r>
              <a:rPr lang="es-CO" sz="1100" i="1"/>
              <a:t> </a:t>
            </a:r>
            <a:r>
              <a:rPr lang="es-CO" sz="1100" i="1" err="1"/>
              <a:t>of</a:t>
            </a:r>
            <a:r>
              <a:rPr lang="es-CO" sz="1100" i="1"/>
              <a:t> </a:t>
            </a:r>
            <a:r>
              <a:rPr lang="es-CO" sz="1100" i="1" err="1"/>
              <a:t>Infectious</a:t>
            </a:r>
            <a:r>
              <a:rPr lang="es-CO" sz="1100" i="1"/>
              <a:t> </a:t>
            </a:r>
            <a:r>
              <a:rPr lang="es-CO" sz="1100" i="1" err="1"/>
              <a:t>Diseases</a:t>
            </a:r>
            <a:r>
              <a:rPr lang="es-CO" sz="1100" i="1"/>
              <a:t> and </a:t>
            </a:r>
            <a:r>
              <a:rPr lang="es-CO" sz="1100" i="1" err="1"/>
              <a:t>Microbiology</a:t>
            </a:r>
            <a:r>
              <a:rPr lang="es-CO" sz="1100"/>
              <a:t>, </a:t>
            </a:r>
            <a:r>
              <a:rPr lang="es-CO" sz="1100" i="1"/>
              <a:t>9</a:t>
            </a:r>
            <a:r>
              <a:rPr lang="es-CO" sz="1100"/>
              <a:t>, 32-38. </a:t>
            </a:r>
            <a:r>
              <a:rPr lang="es-CO" sz="1100">
                <a:hlinkClick r:id="rId9"/>
              </a:rPr>
              <a:t>https://doi.org/10.12691/ajidm-9-2-1</a:t>
            </a:r>
            <a:endParaRPr lang="es-ES" sz="1100"/>
          </a:p>
          <a:p>
            <a:pPr algn="just"/>
            <a:r>
              <a:rPr lang="es-CO" sz="1100"/>
              <a:t>24. Rico-Torres, C. P., Del Viento-Camacho, A., Caballero-Ortega, H., </a:t>
            </a:r>
            <a:r>
              <a:rPr lang="es-CO" sz="1100" err="1"/>
              <a:t>Besné</a:t>
            </a:r>
            <a:r>
              <a:rPr lang="es-CO" sz="1100"/>
              <a:t>-Mérida, A., Luna-Pastén, H., Correa, D., &amp; Palma-García, J. M. (2015). </a:t>
            </a:r>
            <a:r>
              <a:rPr lang="es-CO" sz="1100" err="1"/>
              <a:t>First</a:t>
            </a:r>
            <a:r>
              <a:rPr lang="es-CO" sz="1100"/>
              <a:t> </a:t>
            </a:r>
            <a:r>
              <a:rPr lang="es-CO" sz="1100" err="1"/>
              <a:t>isolation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Toxoplasma gondii </a:t>
            </a:r>
            <a:r>
              <a:rPr lang="es-CO" sz="1100" err="1"/>
              <a:t>from</a:t>
            </a:r>
            <a:r>
              <a:rPr lang="es-CO" sz="1100"/>
              <a:t> </a:t>
            </a:r>
            <a:r>
              <a:rPr lang="es-CO" sz="1100" err="1"/>
              <a:t>cats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Colima, </a:t>
            </a:r>
            <a:r>
              <a:rPr lang="es-CO" sz="1100" err="1"/>
              <a:t>Mexico</a:t>
            </a:r>
            <a:r>
              <a:rPr lang="es-CO" sz="1100"/>
              <a:t>: </a:t>
            </a:r>
            <a:r>
              <a:rPr lang="es-CO" sz="1100" err="1"/>
              <a:t>Tissue</a:t>
            </a:r>
            <a:r>
              <a:rPr lang="es-CO" sz="1100"/>
              <a:t> </a:t>
            </a:r>
            <a:r>
              <a:rPr lang="es-CO" sz="1100" err="1"/>
              <a:t>distribution</a:t>
            </a:r>
            <a:r>
              <a:rPr lang="es-CO" sz="1100"/>
              <a:t> and </a:t>
            </a:r>
            <a:r>
              <a:rPr lang="es-CO" sz="1100" err="1"/>
              <a:t>genetic</a:t>
            </a:r>
            <a:r>
              <a:rPr lang="es-CO" sz="1100"/>
              <a:t> </a:t>
            </a:r>
            <a:r>
              <a:rPr lang="es-CO" sz="1100" err="1"/>
              <a:t>characterization</a:t>
            </a:r>
            <a:r>
              <a:rPr lang="es-CO" sz="1100"/>
              <a:t>. </a:t>
            </a:r>
            <a:r>
              <a:rPr lang="es-CO" sz="1100" i="1" err="1"/>
              <a:t>Veterinary</a:t>
            </a:r>
            <a:r>
              <a:rPr lang="es-CO" sz="1100" i="1"/>
              <a:t> </a:t>
            </a:r>
            <a:r>
              <a:rPr lang="es-CO" sz="1100" i="1" err="1"/>
              <a:t>Parasitology</a:t>
            </a:r>
            <a:r>
              <a:rPr lang="es-CO" sz="1100"/>
              <a:t>, </a:t>
            </a:r>
            <a:r>
              <a:rPr lang="es-CO" sz="1100" i="1"/>
              <a:t>209</a:t>
            </a:r>
            <a:r>
              <a:rPr lang="es-CO" sz="1100"/>
              <a:t>(1-2), 125-128. </a:t>
            </a:r>
            <a:r>
              <a:rPr lang="es-CO" sz="1100">
                <a:hlinkClick r:id="rId10"/>
              </a:rPr>
              <a:t>https://doi.org/10.1016/j.vetpar.2015.02.004</a:t>
            </a:r>
            <a:endParaRPr lang="es-ES" sz="1100"/>
          </a:p>
          <a:p>
            <a:pPr algn="just"/>
            <a:r>
              <a:rPr lang="es-CO" sz="1100"/>
              <a:t>25. Robert-</a:t>
            </a:r>
            <a:r>
              <a:rPr lang="es-CO" sz="1100" err="1"/>
              <a:t>Gangneux</a:t>
            </a:r>
            <a:r>
              <a:rPr lang="es-CO" sz="1100"/>
              <a:t>, F., &amp; </a:t>
            </a:r>
            <a:r>
              <a:rPr lang="es-CO" sz="1100" err="1"/>
              <a:t>Dardé</a:t>
            </a:r>
            <a:r>
              <a:rPr lang="es-CO" sz="1100"/>
              <a:t>, M.-L. (2012). </a:t>
            </a:r>
            <a:r>
              <a:rPr lang="es-CO" sz="1100" err="1"/>
              <a:t>Epidemiology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and </a:t>
            </a:r>
            <a:r>
              <a:rPr lang="es-CO" sz="1100" err="1"/>
              <a:t>Diagnostic</a:t>
            </a:r>
            <a:r>
              <a:rPr lang="es-CO" sz="1100"/>
              <a:t> </a:t>
            </a:r>
            <a:r>
              <a:rPr lang="es-CO" sz="1100" err="1"/>
              <a:t>Strategies</a:t>
            </a:r>
            <a:r>
              <a:rPr lang="es-CO" sz="1100"/>
              <a:t> </a:t>
            </a:r>
            <a:r>
              <a:rPr lang="es-CO" sz="1100" err="1"/>
              <a:t>for</a:t>
            </a:r>
            <a:r>
              <a:rPr lang="es-CO" sz="1100"/>
              <a:t> Toxoplasmosis. </a:t>
            </a:r>
            <a:r>
              <a:rPr lang="es-CO" sz="1100" i="1" err="1"/>
              <a:t>Clinical</a:t>
            </a:r>
            <a:r>
              <a:rPr lang="es-CO" sz="1100" i="1"/>
              <a:t> </a:t>
            </a:r>
            <a:r>
              <a:rPr lang="es-CO" sz="1100" i="1" err="1"/>
              <a:t>Microbiology</a:t>
            </a:r>
            <a:r>
              <a:rPr lang="es-CO" sz="1100" i="1"/>
              <a:t> </a:t>
            </a:r>
            <a:r>
              <a:rPr lang="es-CO" sz="1100" i="1" err="1"/>
              <a:t>Reviews</a:t>
            </a:r>
            <a:r>
              <a:rPr lang="es-CO" sz="1100"/>
              <a:t>, </a:t>
            </a:r>
            <a:r>
              <a:rPr lang="es-CO" sz="1100" i="1"/>
              <a:t>25</a:t>
            </a:r>
            <a:r>
              <a:rPr lang="es-CO" sz="1100"/>
              <a:t>(2), 264-296. </a:t>
            </a:r>
            <a:r>
              <a:rPr lang="es-CO" sz="1100">
                <a:hlinkClick r:id="rId11"/>
              </a:rPr>
              <a:t>https://doi.org/10.1128/CMR.05013-11</a:t>
            </a:r>
            <a:endParaRPr lang="es-ES" sz="1100"/>
          </a:p>
          <a:p>
            <a:pPr algn="just"/>
            <a:r>
              <a:rPr lang="es-CO" sz="1100"/>
              <a:t>26. Rosso, F., Les, J. T., Agudelo, A., Villalobos, C., Chaves, J. A., </a:t>
            </a:r>
            <a:r>
              <a:rPr lang="es-CO" sz="1100" err="1"/>
              <a:t>Tunubala</a:t>
            </a:r>
            <a:r>
              <a:rPr lang="es-CO" sz="1100"/>
              <a:t>, G. A., </a:t>
            </a:r>
            <a:r>
              <a:rPr lang="es-CO" sz="1100" err="1"/>
              <a:t>Messa</a:t>
            </a:r>
            <a:r>
              <a:rPr lang="es-CO" sz="1100"/>
              <a:t>, A., Remington, J. S., &amp; Montoya, J. G. (2008). </a:t>
            </a:r>
            <a:r>
              <a:rPr lang="es-CO" sz="1100" err="1"/>
              <a:t>Prevalence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</a:t>
            </a:r>
            <a:r>
              <a:rPr lang="es-CO" sz="1100" err="1"/>
              <a:t>infection</a:t>
            </a:r>
            <a:r>
              <a:rPr lang="es-CO" sz="1100"/>
              <a:t> </a:t>
            </a:r>
            <a:r>
              <a:rPr lang="es-CO" sz="1100" err="1"/>
              <a:t>with</a:t>
            </a:r>
            <a:r>
              <a:rPr lang="es-CO" sz="1100"/>
              <a:t> Toxoplasma gondii </a:t>
            </a:r>
            <a:r>
              <a:rPr lang="es-CO" sz="1100" err="1"/>
              <a:t>among</a:t>
            </a:r>
            <a:r>
              <a:rPr lang="es-CO" sz="1100"/>
              <a:t> </a:t>
            </a:r>
            <a:r>
              <a:rPr lang="es-CO" sz="1100" err="1"/>
              <a:t>pregnant</a:t>
            </a:r>
            <a:r>
              <a:rPr lang="es-CO" sz="1100"/>
              <a:t> </a:t>
            </a:r>
            <a:r>
              <a:rPr lang="es-CO" sz="1100" err="1"/>
              <a:t>women</a:t>
            </a:r>
            <a:r>
              <a:rPr lang="es-CO" sz="1100"/>
              <a:t> in Cali, Colombia, South </a:t>
            </a:r>
            <a:r>
              <a:rPr lang="es-CO" sz="1100" err="1"/>
              <a:t>America</a:t>
            </a:r>
            <a:r>
              <a:rPr lang="es-CO" sz="1100"/>
              <a:t>. </a:t>
            </a:r>
            <a:r>
              <a:rPr lang="es-CO" sz="1100" i="1" err="1"/>
              <a:t>The</a:t>
            </a:r>
            <a:r>
              <a:rPr lang="es-CO" sz="1100" i="1"/>
              <a:t> American </a:t>
            </a:r>
            <a:r>
              <a:rPr lang="es-CO" sz="1100" i="1" err="1"/>
              <a:t>Journal</a:t>
            </a:r>
            <a:r>
              <a:rPr lang="es-CO" sz="1100" i="1"/>
              <a:t> </a:t>
            </a:r>
            <a:r>
              <a:rPr lang="es-CO" sz="1100" i="1" err="1"/>
              <a:t>of</a:t>
            </a:r>
            <a:r>
              <a:rPr lang="es-CO" sz="1100" i="1"/>
              <a:t> Tropical Medicine and </a:t>
            </a:r>
            <a:r>
              <a:rPr lang="es-CO" sz="1100" i="1" err="1"/>
              <a:t>Hygiene</a:t>
            </a:r>
            <a:r>
              <a:rPr lang="es-CO" sz="1100"/>
              <a:t>, </a:t>
            </a:r>
            <a:r>
              <a:rPr lang="es-CO" sz="1100" i="1"/>
              <a:t>78</a:t>
            </a:r>
            <a:r>
              <a:rPr lang="es-CO" sz="1100"/>
              <a:t>(3), 504-508.</a:t>
            </a:r>
            <a:endParaRPr lang="es-ES" sz="1100"/>
          </a:p>
          <a:p>
            <a:pPr algn="just"/>
            <a:r>
              <a:rPr lang="es-CO" sz="1100"/>
              <a:t>27. Singh, S. (2016). </a:t>
            </a:r>
            <a:r>
              <a:rPr lang="es-CO" sz="1100" err="1"/>
              <a:t>Congenital</a:t>
            </a:r>
            <a:r>
              <a:rPr lang="es-CO" sz="1100"/>
              <a:t> toxoplasmosis: </a:t>
            </a:r>
            <a:r>
              <a:rPr lang="es-CO" sz="1100" err="1"/>
              <a:t>Clinical</a:t>
            </a:r>
            <a:r>
              <a:rPr lang="es-CO" sz="1100"/>
              <a:t> </a:t>
            </a:r>
            <a:r>
              <a:rPr lang="es-CO" sz="1100" err="1"/>
              <a:t>features</a:t>
            </a:r>
            <a:r>
              <a:rPr lang="es-CO" sz="1100"/>
              <a:t>, </a:t>
            </a:r>
            <a:r>
              <a:rPr lang="es-CO" sz="1100" err="1"/>
              <a:t>outcomes</a:t>
            </a:r>
            <a:r>
              <a:rPr lang="es-CO" sz="1100"/>
              <a:t>, </a:t>
            </a:r>
            <a:r>
              <a:rPr lang="es-CO" sz="1100" err="1"/>
              <a:t>treatment</a:t>
            </a:r>
            <a:r>
              <a:rPr lang="es-CO" sz="1100"/>
              <a:t>, and </a:t>
            </a:r>
            <a:r>
              <a:rPr lang="es-CO" sz="1100" err="1"/>
              <a:t>prevention</a:t>
            </a:r>
            <a:r>
              <a:rPr lang="es-CO" sz="1100"/>
              <a:t>. </a:t>
            </a:r>
            <a:r>
              <a:rPr lang="es-CO" sz="1100" i="1"/>
              <a:t>Tropical </a:t>
            </a:r>
            <a:r>
              <a:rPr lang="es-CO" sz="1100" i="1" err="1"/>
              <a:t>Parasitology</a:t>
            </a:r>
            <a:r>
              <a:rPr lang="es-CO" sz="1100"/>
              <a:t>, </a:t>
            </a:r>
            <a:r>
              <a:rPr lang="es-CO" sz="1100" i="1"/>
              <a:t>6</a:t>
            </a:r>
            <a:r>
              <a:rPr lang="es-CO" sz="1100"/>
              <a:t>(2), 113. </a:t>
            </a:r>
            <a:r>
              <a:rPr lang="es-CO" sz="1100">
                <a:hlinkClick r:id="rId12"/>
              </a:rPr>
              <a:t>https://doi.org/10.4103/2229-5070.190813</a:t>
            </a:r>
            <a:endParaRPr lang="es-ES" sz="1100"/>
          </a:p>
          <a:p>
            <a:pPr algn="just"/>
            <a:r>
              <a:rPr lang="es-CO" sz="1100"/>
              <a:t>28. </a:t>
            </a:r>
            <a:r>
              <a:rPr lang="es-CO" sz="1100" err="1"/>
              <a:t>Stull</a:t>
            </a:r>
            <a:r>
              <a:rPr lang="es-CO" sz="1100"/>
              <a:t>, J. W., </a:t>
            </a:r>
            <a:r>
              <a:rPr lang="es-CO" sz="1100" err="1"/>
              <a:t>Brophy</a:t>
            </a:r>
            <a:r>
              <a:rPr lang="es-CO" sz="1100"/>
              <a:t>, J., &amp; </a:t>
            </a:r>
            <a:r>
              <a:rPr lang="es-CO" sz="1100" err="1"/>
              <a:t>Weese</a:t>
            </a:r>
            <a:r>
              <a:rPr lang="es-CO" sz="1100"/>
              <a:t>, J. S. (2015). </a:t>
            </a:r>
            <a:r>
              <a:rPr lang="es-CO" sz="1100" err="1"/>
              <a:t>Reducing</a:t>
            </a:r>
            <a:r>
              <a:rPr lang="es-CO" sz="1100"/>
              <a:t> </a:t>
            </a:r>
            <a:r>
              <a:rPr lang="es-CO" sz="1100" err="1"/>
              <a:t>the</a:t>
            </a:r>
            <a:r>
              <a:rPr lang="es-CO" sz="1100"/>
              <a:t> </a:t>
            </a:r>
            <a:r>
              <a:rPr lang="es-CO" sz="1100" err="1"/>
              <a:t>risk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</a:t>
            </a:r>
            <a:r>
              <a:rPr lang="es-CO" sz="1100" err="1"/>
              <a:t>pet-associated</a:t>
            </a:r>
            <a:r>
              <a:rPr lang="es-CO" sz="1100"/>
              <a:t> </a:t>
            </a:r>
            <a:r>
              <a:rPr lang="es-CO" sz="1100" err="1"/>
              <a:t>zoonotic</a:t>
            </a:r>
            <a:r>
              <a:rPr lang="es-CO" sz="1100"/>
              <a:t> </a:t>
            </a:r>
            <a:r>
              <a:rPr lang="es-CO" sz="1100" err="1"/>
              <a:t>infections</a:t>
            </a:r>
            <a:r>
              <a:rPr lang="es-CO" sz="1100"/>
              <a:t>. </a:t>
            </a:r>
            <a:r>
              <a:rPr lang="es-CO" sz="1100" i="1"/>
              <a:t>Canadian Medical </a:t>
            </a:r>
            <a:r>
              <a:rPr lang="es-CO" sz="1100" i="1" err="1"/>
              <a:t>Association</a:t>
            </a:r>
            <a:r>
              <a:rPr lang="es-CO" sz="1100" i="1"/>
              <a:t> </a:t>
            </a:r>
            <a:r>
              <a:rPr lang="es-CO" sz="1100" i="1" err="1"/>
              <a:t>Journal</a:t>
            </a:r>
            <a:r>
              <a:rPr lang="es-CO" sz="1100"/>
              <a:t>, </a:t>
            </a:r>
            <a:r>
              <a:rPr lang="es-CO" sz="1100" i="1"/>
              <a:t>187</a:t>
            </a:r>
            <a:r>
              <a:rPr lang="es-CO" sz="1100"/>
              <a:t>(10), 736-743. </a:t>
            </a:r>
            <a:r>
              <a:rPr lang="es-CO" sz="1100">
                <a:hlinkClick r:id="rId13"/>
              </a:rPr>
              <a:t>https://doi.org/10.1503/cmaj.141020</a:t>
            </a:r>
            <a:endParaRPr lang="es-ES" sz="1100"/>
          </a:p>
          <a:p>
            <a:pPr algn="just"/>
            <a:r>
              <a:rPr lang="es-CO" sz="1100"/>
              <a:t>29. Zhou, S., </a:t>
            </a:r>
            <a:r>
              <a:rPr lang="es-CO" sz="1100" err="1"/>
              <a:t>Sang</a:t>
            </a:r>
            <a:r>
              <a:rPr lang="es-CO" sz="1100"/>
              <a:t>, Z., Wang, L., &amp; Zhang, T. (2022). </a:t>
            </a:r>
            <a:r>
              <a:rPr lang="es-CO" sz="1100" err="1"/>
              <a:t>Seroprevalence</a:t>
            </a:r>
            <a:r>
              <a:rPr lang="es-CO" sz="1100"/>
              <a:t> </a:t>
            </a:r>
            <a:r>
              <a:rPr lang="es-CO" sz="1100" err="1"/>
              <a:t>of</a:t>
            </a:r>
            <a:r>
              <a:rPr lang="es-CO" sz="1100"/>
              <a:t> </a:t>
            </a:r>
            <a:r>
              <a:rPr lang="es-CO" sz="1100" i="1"/>
              <a:t>Toxoplasma gondii</a:t>
            </a:r>
            <a:r>
              <a:rPr lang="es-CO" sz="1100"/>
              <a:t> in </a:t>
            </a:r>
            <a:r>
              <a:rPr lang="es-CO" sz="1100" err="1"/>
              <a:t>cats</a:t>
            </a:r>
            <a:r>
              <a:rPr lang="es-CO" sz="1100"/>
              <a:t> in </a:t>
            </a:r>
            <a:r>
              <a:rPr lang="es-CO" sz="1100" err="1"/>
              <a:t>mainland</a:t>
            </a:r>
            <a:r>
              <a:rPr lang="es-CO" sz="1100"/>
              <a:t> China 2016–2020: A meta-</a:t>
            </a:r>
            <a:r>
              <a:rPr lang="es-CO" sz="1100" err="1"/>
              <a:t>analysis</a:t>
            </a:r>
            <a:r>
              <a:rPr lang="es-CO" sz="1100"/>
              <a:t>. </a:t>
            </a:r>
            <a:r>
              <a:rPr lang="es-CO" sz="1100" i="1" err="1"/>
              <a:t>Journal</a:t>
            </a:r>
            <a:r>
              <a:rPr lang="es-CO" sz="1100" i="1"/>
              <a:t> </a:t>
            </a:r>
            <a:r>
              <a:rPr lang="es-CO" sz="1100" i="1" err="1"/>
              <a:t>of</a:t>
            </a:r>
            <a:r>
              <a:rPr lang="es-CO" sz="1100" i="1"/>
              <a:t> </a:t>
            </a:r>
            <a:r>
              <a:rPr lang="es-CO" sz="1100" i="1" err="1"/>
              <a:t>Veterinary</a:t>
            </a:r>
            <a:r>
              <a:rPr lang="es-CO" sz="1100" i="1"/>
              <a:t> </a:t>
            </a:r>
            <a:r>
              <a:rPr lang="es-CO" sz="1100" i="1" err="1"/>
              <a:t>Science</a:t>
            </a:r>
            <a:r>
              <a:rPr lang="es-CO" sz="1100"/>
              <a:t>, </a:t>
            </a:r>
            <a:r>
              <a:rPr lang="es-CO" sz="1100" i="1"/>
              <a:t>23</a:t>
            </a:r>
            <a:r>
              <a:rPr lang="es-CO" sz="1100"/>
              <a:t>(1), e13. </a:t>
            </a:r>
            <a:r>
              <a:rPr lang="es-CO" sz="1100">
                <a:hlinkClick r:id="rId14"/>
              </a:rPr>
              <a:t>https://doi.org/10.4142/jvs.21209</a:t>
            </a:r>
            <a:endParaRPr lang="es-ES" sz="1100"/>
          </a:p>
          <a:p>
            <a:pPr marL="228600" marR="0" lvl="0" indent="-228600" algn="jus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s-ES" sz="110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035979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8;p3">
            <a:extLst>
              <a:ext uri="{FF2B5EF4-FFF2-40B4-BE49-F238E27FC236}">
                <a16:creationId xmlns:a16="http://schemas.microsoft.com/office/drawing/2014/main" id="{9CC73597-88E2-9193-E4CD-B3D1FB2572AE}"/>
              </a:ext>
            </a:extLst>
          </p:cNvPr>
          <p:cNvSpPr txBox="1"/>
          <p:nvPr/>
        </p:nvSpPr>
        <p:spPr>
          <a:xfrm>
            <a:off x="3279736" y="826367"/>
            <a:ext cx="5632527" cy="661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i="0" u="none" strike="noStrike" cap="none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Introducción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Google Shape;99;p3">
            <a:extLst>
              <a:ext uri="{FF2B5EF4-FFF2-40B4-BE49-F238E27FC236}">
                <a16:creationId xmlns:a16="http://schemas.microsoft.com/office/drawing/2014/main" id="{E52E3CD6-F68F-721F-E432-BE778BE9B76D}"/>
              </a:ext>
            </a:extLst>
          </p:cNvPr>
          <p:cNvSpPr txBox="1"/>
          <p:nvPr/>
        </p:nvSpPr>
        <p:spPr>
          <a:xfrm>
            <a:off x="736461" y="1926747"/>
            <a:ext cx="6202819" cy="707846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E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 la </a:t>
            </a:r>
            <a:r>
              <a:rPr lang="es-E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zoonosis</a:t>
            </a:r>
            <a:r>
              <a:rPr lang="es-E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más prevalente causada por protozoarios</a:t>
            </a:r>
            <a:r>
              <a:rPr lang="es-ES" sz="2000" dirty="0">
                <a:solidFill>
                  <a:schemeClr val="dk1"/>
                </a:solidFill>
              </a:rPr>
              <a:t> </a:t>
            </a:r>
            <a:r>
              <a:rPr lang="es-CO" sz="2000" dirty="0">
                <a:solidFill>
                  <a:schemeClr val="dk1"/>
                </a:solidFill>
              </a:rPr>
              <a:t>(Calero-Bernal &amp; </a:t>
            </a:r>
            <a:r>
              <a:rPr lang="es-CO" sz="2000" dirty="0" err="1">
                <a:solidFill>
                  <a:schemeClr val="dk1"/>
                </a:solidFill>
              </a:rPr>
              <a:t>Gennari</a:t>
            </a:r>
            <a:r>
              <a:rPr lang="es-CO" sz="2000" dirty="0">
                <a:solidFill>
                  <a:schemeClr val="dk1"/>
                </a:solidFill>
              </a:rPr>
              <a:t>, 2019)</a:t>
            </a:r>
            <a:r>
              <a:rPr lang="es-E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s-ES" sz="2000" b="0" i="0" u="none" strike="noStrike" cap="none" dirty="0">
              <a:solidFill>
                <a:schemeClr val="dk1"/>
              </a:solidFill>
              <a:ea typeface="Tahoma"/>
              <a:cs typeface="Tahoma"/>
            </a:endParaRPr>
          </a:p>
        </p:txBody>
      </p:sp>
      <p:sp>
        <p:nvSpPr>
          <p:cNvPr id="7" name="Google Shape;102;p3">
            <a:extLst>
              <a:ext uri="{FF2B5EF4-FFF2-40B4-BE49-F238E27FC236}">
                <a16:creationId xmlns:a16="http://schemas.microsoft.com/office/drawing/2014/main" id="{2DA499DC-689F-C8E0-46B9-CAC79ED9310C}"/>
              </a:ext>
            </a:extLst>
          </p:cNvPr>
          <p:cNvSpPr txBox="1"/>
          <p:nvPr/>
        </p:nvSpPr>
        <p:spPr>
          <a:xfrm>
            <a:off x="736460" y="3952236"/>
            <a:ext cx="6202820" cy="707846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ES" sz="20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hospedero definitivo de </a:t>
            </a:r>
            <a:r>
              <a:rPr lang="es-ES" sz="200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Toxoplasma gondii</a:t>
            </a:r>
            <a:r>
              <a:rPr lang="es-ES" sz="20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es </a:t>
            </a:r>
            <a:r>
              <a:rPr lang="es-ES" sz="2000" i="1" u="none" strike="noStrike" cap="none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Felis</a:t>
            </a:r>
            <a:r>
              <a:rPr lang="es-ES" sz="200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i="1" u="none" strike="noStrike" cap="none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catus</a:t>
            </a:r>
            <a:r>
              <a:rPr lang="es-ES" sz="2000" i="1">
                <a:solidFill>
                  <a:schemeClr val="dk1"/>
                </a:solidFill>
              </a:rPr>
              <a:t> </a:t>
            </a:r>
            <a:r>
              <a:rPr lang="es-CO" sz="2000">
                <a:solidFill>
                  <a:schemeClr val="dk1"/>
                </a:solidFill>
              </a:rPr>
              <a:t>(Elmore et al., 2010)</a:t>
            </a:r>
            <a:r>
              <a:rPr lang="es-ES" sz="200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000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03;p3">
            <a:extLst>
              <a:ext uri="{FF2B5EF4-FFF2-40B4-BE49-F238E27FC236}">
                <a16:creationId xmlns:a16="http://schemas.microsoft.com/office/drawing/2014/main" id="{22E5E3FF-3F27-2A54-C4D0-739808E7E2B1}"/>
              </a:ext>
            </a:extLst>
          </p:cNvPr>
          <p:cNvSpPr txBox="1"/>
          <p:nvPr/>
        </p:nvSpPr>
        <p:spPr>
          <a:xfrm>
            <a:off x="736459" y="4972331"/>
            <a:ext cx="6202821" cy="101562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E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 trasmisión se da por ooquistes o </a:t>
            </a:r>
            <a:r>
              <a:rPr lang="es-ES" sz="2000">
                <a:solidFill>
                  <a:schemeClr val="dk1"/>
                </a:solidFill>
              </a:rPr>
              <a:t>q</a:t>
            </a:r>
            <a:r>
              <a:rPr lang="es-E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uistes tisulares</a:t>
            </a:r>
            <a:r>
              <a:rPr lang="es-ES" sz="2000">
                <a:solidFill>
                  <a:schemeClr val="dk1"/>
                </a:solidFill>
              </a:rPr>
              <a:t> </a:t>
            </a:r>
            <a:r>
              <a:rPr lang="es-ES" sz="800">
                <a:solidFill>
                  <a:schemeClr val="dk1"/>
                </a:solidFill>
              </a:rPr>
              <a:t>(</a:t>
            </a:r>
            <a:r>
              <a:rPr lang="es-ES" sz="2000" err="1">
                <a:solidFill>
                  <a:schemeClr val="dk1"/>
                </a:solidFill>
              </a:rPr>
              <a:t>Bolais</a:t>
            </a:r>
            <a:r>
              <a:rPr lang="es-ES" sz="2000">
                <a:solidFill>
                  <a:schemeClr val="dk1"/>
                </a:solidFill>
              </a:rPr>
              <a:t> et al., 2017; Calero-Bernal &amp; </a:t>
            </a:r>
            <a:r>
              <a:rPr lang="es-ES" sz="2000" err="1">
                <a:solidFill>
                  <a:schemeClr val="dk1"/>
                </a:solidFill>
              </a:rPr>
              <a:t>Gennari</a:t>
            </a:r>
            <a:r>
              <a:rPr lang="es-ES" sz="2000">
                <a:solidFill>
                  <a:schemeClr val="dk1"/>
                </a:solidFill>
              </a:rPr>
              <a:t>, 2019; </a:t>
            </a:r>
            <a:r>
              <a:rPr lang="es-ES" sz="2000" err="1">
                <a:solidFill>
                  <a:schemeClr val="dk1"/>
                </a:solidFill>
              </a:rPr>
              <a:t>Stull</a:t>
            </a:r>
            <a:r>
              <a:rPr lang="es-ES" sz="2000">
                <a:solidFill>
                  <a:schemeClr val="dk1"/>
                </a:solidFill>
              </a:rPr>
              <a:t> et al., 2015).</a:t>
            </a:r>
            <a:endParaRPr sz="20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7D7D8E-FBF6-0C0E-E49B-41DFA1094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588" y="2187825"/>
            <a:ext cx="4627560" cy="278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01;p3">
            <a:extLst>
              <a:ext uri="{FF2B5EF4-FFF2-40B4-BE49-F238E27FC236}">
                <a16:creationId xmlns:a16="http://schemas.microsoft.com/office/drawing/2014/main" id="{79768887-65A3-B371-24F4-157134235A60}"/>
              </a:ext>
            </a:extLst>
          </p:cNvPr>
          <p:cNvSpPr txBox="1"/>
          <p:nvPr/>
        </p:nvSpPr>
        <p:spPr>
          <a:xfrm>
            <a:off x="7205588" y="4968240"/>
            <a:ext cx="462756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https://thumbs.dreamstime.com/z/protozoarios-parasitarios-toxoplasma-gondii-el-agente-causante-de-la-toxoplasmosis-en-ilustraci%C3%B3n-d-del-estadio-taquizoita-y-foto-243075121.jpg</a:t>
            </a:r>
            <a:endParaRPr sz="1100"/>
          </a:p>
        </p:txBody>
      </p:sp>
      <p:sp>
        <p:nvSpPr>
          <p:cNvPr id="11" name="Google Shape;104;p3">
            <a:extLst>
              <a:ext uri="{FF2B5EF4-FFF2-40B4-BE49-F238E27FC236}">
                <a16:creationId xmlns:a16="http://schemas.microsoft.com/office/drawing/2014/main" id="{F2F42A0C-9D38-0CF2-C4AA-98C45C90CE9E}"/>
              </a:ext>
            </a:extLst>
          </p:cNvPr>
          <p:cNvSpPr txBox="1"/>
          <p:nvPr/>
        </p:nvSpPr>
        <p:spPr>
          <a:xfrm>
            <a:off x="736460" y="2935118"/>
            <a:ext cx="6202820" cy="707846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2000" b="0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Enfermedades </a:t>
            </a:r>
            <a:r>
              <a:rPr lang="es-ES" sz="2000" dirty="0">
                <a:solidFill>
                  <a:schemeClr val="dk1"/>
                </a:solidFill>
              </a:rPr>
              <a:t>Transmitidas</a:t>
            </a:r>
            <a:r>
              <a:rPr lang="es-ES" sz="2000" b="0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por Alimentos (</a:t>
            </a:r>
            <a:r>
              <a:rPr lang="es-ES" sz="2000" b="1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ETAs</a:t>
            </a:r>
            <a:r>
              <a:rPr lang="es-ES" sz="2000" dirty="0">
                <a:solidFill>
                  <a:schemeClr val="dk1"/>
                </a:solidFill>
              </a:rPr>
              <a:t>) </a:t>
            </a:r>
            <a:r>
              <a:rPr lang="es-CO" sz="2000" dirty="0">
                <a:solidFill>
                  <a:schemeClr val="dk1"/>
                </a:solidFill>
              </a:rPr>
              <a:t>(Cañón-Franco et al., 2014)</a:t>
            </a:r>
            <a:r>
              <a:rPr lang="es-ES" sz="2000" dirty="0">
                <a:solidFill>
                  <a:schemeClr val="dk1"/>
                </a:solidFill>
              </a:rPr>
              <a:t>.</a:t>
            </a:r>
            <a:endParaRPr sz="20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Entrada de lápiz 1">
                <a:extLst>
                  <a:ext uri="{FF2B5EF4-FFF2-40B4-BE49-F238E27FC236}">
                    <a16:creationId xmlns:a16="http://schemas.microsoft.com/office/drawing/2014/main" id="{91854EEF-DF69-AAC9-C92E-78AA5324C997}"/>
                  </a:ext>
                </a:extLst>
              </p14:cNvPr>
              <p14:cNvContentPartPr/>
              <p14:nvPr/>
            </p14:nvContentPartPr>
            <p14:xfrm>
              <a:off x="7365767" y="1241139"/>
              <a:ext cx="29880" cy="29880"/>
            </p14:xfrm>
          </p:contentPart>
        </mc:Choice>
        <mc:Fallback xmlns="">
          <p:pic>
            <p:nvPicPr>
              <p:cNvPr id="2" name="Entrada de lápiz 1">
                <a:extLst>
                  <a:ext uri="{FF2B5EF4-FFF2-40B4-BE49-F238E27FC236}">
                    <a16:creationId xmlns:a16="http://schemas.microsoft.com/office/drawing/2014/main" id="{91854EEF-DF69-AAC9-C92E-78AA5324C99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54967" y="1230339"/>
                <a:ext cx="51120" cy="5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Entrada de lápiz 2">
                <a:extLst>
                  <a:ext uri="{FF2B5EF4-FFF2-40B4-BE49-F238E27FC236}">
                    <a16:creationId xmlns:a16="http://schemas.microsoft.com/office/drawing/2014/main" id="{A8210F81-EFA9-AE56-BB38-779713E514DD}"/>
                  </a:ext>
                </a:extLst>
              </p14:cNvPr>
              <p14:cNvContentPartPr/>
              <p14:nvPr/>
            </p14:nvContentPartPr>
            <p14:xfrm>
              <a:off x="7241207" y="1123059"/>
              <a:ext cx="36360" cy="44640"/>
            </p14:xfrm>
          </p:contentPart>
        </mc:Choice>
        <mc:Fallback xmlns="">
          <p:pic>
            <p:nvPicPr>
              <p:cNvPr id="3" name="Entrada de lápiz 2">
                <a:extLst>
                  <a:ext uri="{FF2B5EF4-FFF2-40B4-BE49-F238E27FC236}">
                    <a16:creationId xmlns:a16="http://schemas.microsoft.com/office/drawing/2014/main" id="{A8210F81-EFA9-AE56-BB38-779713E514D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30513" y="1112259"/>
                <a:ext cx="57392" cy="6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517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71;p17">
            <a:extLst>
              <a:ext uri="{FF2B5EF4-FFF2-40B4-BE49-F238E27FC236}">
                <a16:creationId xmlns:a16="http://schemas.microsoft.com/office/drawing/2014/main" id="{271B3349-5E76-A86D-3CBC-2A3000AB3ACC}"/>
              </a:ext>
            </a:extLst>
          </p:cNvPr>
          <p:cNvSpPr txBox="1">
            <a:spLocks noGrp="1"/>
          </p:cNvSpPr>
          <p:nvPr/>
        </p:nvSpPr>
        <p:spPr>
          <a:xfrm>
            <a:off x="507331" y="1160237"/>
            <a:ext cx="111773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ahoma"/>
              <a:buNone/>
            </a:pPr>
            <a:r>
              <a:rPr lang="es-ES" sz="32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ELISA indirecto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0CF6A3-7B69-7930-A5DB-F52102F75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753" y="2334919"/>
            <a:ext cx="9312491" cy="3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oogle Shape;273;p17">
            <a:extLst>
              <a:ext uri="{FF2B5EF4-FFF2-40B4-BE49-F238E27FC236}">
                <a16:creationId xmlns:a16="http://schemas.microsoft.com/office/drawing/2014/main" id="{7121D3CC-9B9F-9F7D-91AA-58C7AB44935C}"/>
              </a:ext>
            </a:extLst>
          </p:cNvPr>
          <p:cNvSpPr txBox="1"/>
          <p:nvPr/>
        </p:nvSpPr>
        <p:spPr>
          <a:xfrm>
            <a:off x="3487926" y="5590041"/>
            <a:ext cx="6096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https://encrypted-tbn0.gstatic.com/images?q=tbn:ANd9GcR3mZ8_CjnNEdPYbFTOTWDM9tttVhq6S3t6vQ&amp;usqp=CAU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29528370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848BC3C-63C3-1E3D-BC34-D1A7DE2A35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" t="1524" r="1"/>
          <a:stretch/>
        </p:blipFill>
        <p:spPr>
          <a:xfrm>
            <a:off x="1103870" y="1062803"/>
            <a:ext cx="10088380" cy="4866687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8902E3B-BE8E-CEAF-06CB-6FF8E03D9554}"/>
              </a:ext>
            </a:extLst>
          </p:cNvPr>
          <p:cNvSpPr/>
          <p:nvPr/>
        </p:nvSpPr>
        <p:spPr>
          <a:xfrm>
            <a:off x="3922426" y="1040203"/>
            <a:ext cx="4337654" cy="46049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Google Shape;224;p11">
            <a:extLst>
              <a:ext uri="{FF2B5EF4-FFF2-40B4-BE49-F238E27FC236}">
                <a16:creationId xmlns:a16="http://schemas.microsoft.com/office/drawing/2014/main" id="{AC985503-EC8C-4653-58E1-94B84200FED5}"/>
              </a:ext>
            </a:extLst>
          </p:cNvPr>
          <p:cNvSpPr txBox="1"/>
          <p:nvPr/>
        </p:nvSpPr>
        <p:spPr>
          <a:xfrm>
            <a:off x="1103870" y="739658"/>
            <a:ext cx="998426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Pasos del ELISA Indirecto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647096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40E68313-34C1-27AA-A9FA-4DFC4A3FE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306569"/>
              </p:ext>
            </p:extLst>
          </p:nvPr>
        </p:nvGraphicFramePr>
        <p:xfrm>
          <a:off x="2846337" y="1571288"/>
          <a:ext cx="8665796" cy="371542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97292">
                  <a:extLst>
                    <a:ext uri="{9D8B030D-6E8A-4147-A177-3AD203B41FA5}">
                      <a16:colId xmlns:a16="http://schemas.microsoft.com/office/drawing/2014/main" val="3327963395"/>
                    </a:ext>
                  </a:extLst>
                </a:gridCol>
                <a:gridCol w="1742126">
                  <a:extLst>
                    <a:ext uri="{9D8B030D-6E8A-4147-A177-3AD203B41FA5}">
                      <a16:colId xmlns:a16="http://schemas.microsoft.com/office/drawing/2014/main" val="1644091728"/>
                    </a:ext>
                  </a:extLst>
                </a:gridCol>
                <a:gridCol w="1742126">
                  <a:extLst>
                    <a:ext uri="{9D8B030D-6E8A-4147-A177-3AD203B41FA5}">
                      <a16:colId xmlns:a16="http://schemas.microsoft.com/office/drawing/2014/main" val="1120467257"/>
                    </a:ext>
                  </a:extLst>
                </a:gridCol>
                <a:gridCol w="1742126">
                  <a:extLst>
                    <a:ext uri="{9D8B030D-6E8A-4147-A177-3AD203B41FA5}">
                      <a16:colId xmlns:a16="http://schemas.microsoft.com/office/drawing/2014/main" val="2176636663"/>
                    </a:ext>
                  </a:extLst>
                </a:gridCol>
                <a:gridCol w="1742126">
                  <a:extLst>
                    <a:ext uri="{9D8B030D-6E8A-4147-A177-3AD203B41FA5}">
                      <a16:colId xmlns:a16="http://schemas.microsoft.com/office/drawing/2014/main" val="3573191876"/>
                    </a:ext>
                  </a:extLst>
                </a:gridCol>
              </a:tblGrid>
              <a:tr h="377863"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Medicamentos</a:t>
                      </a:r>
                      <a:endParaRPr lang="es-CO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500"/>
                        <a:t>Dosis (mg/kg)</a:t>
                      </a:r>
                      <a:endParaRPr lang="es-CO" sz="15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500"/>
                        <a:t>Vía</a:t>
                      </a:r>
                      <a:endParaRPr lang="es-CO" sz="15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500"/>
                        <a:t>Frecuencia (horas)</a:t>
                      </a:r>
                      <a:endParaRPr lang="es-CO" sz="15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500"/>
                        <a:t>Duración</a:t>
                      </a:r>
                      <a:endParaRPr lang="es-CO" sz="15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2548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419" sz="14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Clindamicina</a:t>
                      </a:r>
                      <a:endParaRPr lang="es-CO" sz="1400" b="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8-17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PO, IM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418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419" sz="14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Sulfonamidas</a:t>
                      </a:r>
                      <a:endParaRPr lang="es-CO" sz="1400" b="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92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Pirimetamina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0.25-0.5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983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Trimetropinsulfa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74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Clindamicina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PO, IM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1-12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70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Sulfonamidas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12.5-25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PO, IM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90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Pirimetamina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4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Monensina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124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Toltrazuril</a:t>
                      </a:r>
                      <a:endParaRPr lang="es-CO" sz="14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O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491547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6A1E1542-F39C-D44D-2F20-2FC40F510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249505"/>
              </p:ext>
            </p:extLst>
          </p:nvPr>
        </p:nvGraphicFramePr>
        <p:xfrm>
          <a:off x="585196" y="1571288"/>
          <a:ext cx="2261141" cy="3715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1141">
                  <a:extLst>
                    <a:ext uri="{9D8B030D-6E8A-4147-A177-3AD203B41FA5}">
                      <a16:colId xmlns:a16="http://schemas.microsoft.com/office/drawing/2014/main" val="1810034222"/>
                    </a:ext>
                  </a:extLst>
                </a:gridCol>
              </a:tblGrid>
              <a:tr h="1857712">
                <a:tc>
                  <a:txBody>
                    <a:bodyPr/>
                    <a:lstStyle/>
                    <a:p>
                      <a:pPr algn="ctr"/>
                      <a:endParaRPr lang="es-419"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419"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419"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419" sz="14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Ciclo Extraintestinal (Infección Sistémica)</a:t>
                      </a:r>
                      <a:endParaRPr lang="es-CO" sz="14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706907"/>
                  </a:ext>
                </a:extLst>
              </a:tr>
              <a:tr h="1857712">
                <a:tc>
                  <a:txBody>
                    <a:bodyPr/>
                    <a:lstStyle/>
                    <a:p>
                      <a:pPr algn="ctr"/>
                      <a:endParaRPr lang="es-419"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419"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419" sz="14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Ciclo Enteroepitelial (Expulsión de Oocitos)</a:t>
                      </a:r>
                      <a:endParaRPr lang="es-CO" sz="14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495754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EE342CFB-F39D-6F3C-9182-D8C9443C2746}"/>
              </a:ext>
            </a:extLst>
          </p:cNvPr>
          <p:cNvSpPr txBox="1"/>
          <p:nvPr/>
        </p:nvSpPr>
        <p:spPr>
          <a:xfrm>
            <a:off x="4964455" y="498786"/>
            <a:ext cx="3377702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s-419" sz="36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  <a:endParaRPr lang="es-CO" sz="36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2525CC6-DF53-C075-7AC3-EEFD9060C282}"/>
              </a:ext>
            </a:extLst>
          </p:cNvPr>
          <p:cNvSpPr txBox="1"/>
          <p:nvPr/>
        </p:nvSpPr>
        <p:spPr>
          <a:xfrm>
            <a:off x="2846337" y="5286711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  <a:t>(Greene, 2020)</a:t>
            </a:r>
            <a:endParaRPr lang="es-CO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7171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24;p11">
            <a:extLst>
              <a:ext uri="{FF2B5EF4-FFF2-40B4-BE49-F238E27FC236}">
                <a16:creationId xmlns:a16="http://schemas.microsoft.com/office/drawing/2014/main" id="{CBE465EE-9182-4EFA-AD05-9855BEF64656}"/>
              </a:ext>
            </a:extLst>
          </p:cNvPr>
          <p:cNvSpPr txBox="1"/>
          <p:nvPr/>
        </p:nvSpPr>
        <p:spPr>
          <a:xfrm>
            <a:off x="1103870" y="739658"/>
            <a:ext cx="998426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Chi^2</a:t>
            </a:r>
            <a:endParaRPr sz="36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3EE5290-EE65-0D25-9FF7-518A81F74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532732"/>
              </p:ext>
            </p:extLst>
          </p:nvPr>
        </p:nvGraphicFramePr>
        <p:xfrm>
          <a:off x="2012830" y="1710905"/>
          <a:ext cx="8168640" cy="329579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722880">
                  <a:extLst>
                    <a:ext uri="{9D8B030D-6E8A-4147-A177-3AD203B41FA5}">
                      <a16:colId xmlns:a16="http://schemas.microsoft.com/office/drawing/2014/main" val="4089765791"/>
                    </a:ext>
                  </a:extLst>
                </a:gridCol>
                <a:gridCol w="2722880">
                  <a:extLst>
                    <a:ext uri="{9D8B030D-6E8A-4147-A177-3AD203B41FA5}">
                      <a16:colId xmlns:a16="http://schemas.microsoft.com/office/drawing/2014/main" val="1845976997"/>
                    </a:ext>
                  </a:extLst>
                </a:gridCol>
                <a:gridCol w="2722880">
                  <a:extLst>
                    <a:ext uri="{9D8B030D-6E8A-4147-A177-3AD203B41FA5}">
                      <a16:colId xmlns:a16="http://schemas.microsoft.com/office/drawing/2014/main" val="2461760203"/>
                    </a:ext>
                  </a:extLst>
                </a:gridCol>
              </a:tblGrid>
              <a:tr h="784892"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2400"/>
                        <a:t>DEFECACION EN ARENERO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653860"/>
                  </a:ext>
                </a:extLst>
              </a:tr>
              <a:tr h="864982">
                <a:tc>
                  <a:txBody>
                    <a:bodyPr/>
                    <a:lstStyle/>
                    <a:p>
                      <a:pPr algn="ctr"/>
                      <a:r>
                        <a:rPr lang="es-MX" sz="2400" b="1"/>
                        <a:t>POSITIVOS A TOXOPLASMOSIS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330904"/>
                  </a:ext>
                </a:extLst>
              </a:tr>
              <a:tr h="59267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2400"/>
                        <a:t>MACHO</a:t>
                      </a:r>
                    </a:p>
                    <a:p>
                      <a:pPr lvl="0" algn="ctr">
                        <a:buNone/>
                      </a:pPr>
                      <a:endParaRPr lang="es-MX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109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003421"/>
                  </a:ext>
                </a:extLst>
              </a:tr>
              <a:tr h="592674"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HEMBRA</a:t>
                      </a:r>
                    </a:p>
                    <a:p>
                      <a:pPr lvl="0" algn="ctr">
                        <a:buNone/>
                      </a:pPr>
                      <a:endParaRPr lang="es-MX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86917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3A09ED4-9DCD-1E64-736D-F51A6E84E3C9}"/>
              </a:ext>
            </a:extLst>
          </p:cNvPr>
          <p:cNvSpPr txBox="1"/>
          <p:nvPr/>
        </p:nvSpPr>
        <p:spPr>
          <a:xfrm>
            <a:off x="1388852" y="5371382"/>
            <a:ext cx="27432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VARIABLES </a:t>
            </a:r>
            <a:r>
              <a:rPr lang="en-US" sz="2000" err="1"/>
              <a:t>DICOTÓMICAS</a:t>
            </a:r>
            <a:endParaRPr lang="en-US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069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9;p3">
            <a:extLst>
              <a:ext uri="{FF2B5EF4-FFF2-40B4-BE49-F238E27FC236}">
                <a16:creationId xmlns:a16="http://schemas.microsoft.com/office/drawing/2014/main" id="{E52E3CD6-F68F-721F-E432-BE778BE9B76D}"/>
              </a:ext>
            </a:extLst>
          </p:cNvPr>
          <p:cNvSpPr txBox="1"/>
          <p:nvPr/>
        </p:nvSpPr>
        <p:spPr>
          <a:xfrm>
            <a:off x="6932487" y="3890858"/>
            <a:ext cx="4693842" cy="101562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ES" sz="2000" dirty="0">
                <a:solidFill>
                  <a:schemeClr val="dk1"/>
                </a:solidFill>
                <a:cs typeface="Times New Roman"/>
              </a:rPr>
              <a:t>Según </a:t>
            </a:r>
            <a:r>
              <a:rPr lang="es-ES" sz="2000" dirty="0" err="1">
                <a:solidFill>
                  <a:schemeClr val="dk1"/>
                </a:solidFill>
                <a:cs typeface="Times New Roman"/>
              </a:rPr>
              <a:t>Grandía</a:t>
            </a:r>
            <a:r>
              <a:rPr lang="es-ES" sz="2000" dirty="0">
                <a:solidFill>
                  <a:schemeClr val="dk1"/>
                </a:solidFill>
                <a:cs typeface="Times New Roman"/>
              </a:rPr>
              <a:t>, Entrena y Cruz (2013) existen alrededor de </a:t>
            </a:r>
            <a:r>
              <a:rPr lang="es-ES" sz="2000" b="1" dirty="0">
                <a:solidFill>
                  <a:schemeClr val="dk1"/>
                </a:solidFill>
                <a:cs typeface="Times New Roman"/>
              </a:rPr>
              <a:t>200 especies de hospederos </a:t>
            </a:r>
            <a:r>
              <a:rPr lang="es-ES" sz="2000" dirty="0">
                <a:solidFill>
                  <a:schemeClr val="dk1"/>
                </a:solidFill>
                <a:cs typeface="Times New Roman"/>
              </a:rPr>
              <a:t>intermediarios mamíferos.</a:t>
            </a:r>
            <a:endParaRPr lang="es-MX" sz="2000" dirty="0">
              <a:solidFill>
                <a:schemeClr val="dk1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BF778C8D-2B7E-A031-4E18-0995B2F437AA}"/>
              </a:ext>
            </a:extLst>
          </p:cNvPr>
          <p:cNvCxnSpPr>
            <a:cxnSpLocks/>
          </p:cNvCxnSpPr>
          <p:nvPr/>
        </p:nvCxnSpPr>
        <p:spPr>
          <a:xfrm>
            <a:off x="9380049" y="2910432"/>
            <a:ext cx="14379" cy="764765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CFC8CD6-F8D7-9A0D-69B9-0E642AD4BF08}"/>
              </a:ext>
            </a:extLst>
          </p:cNvPr>
          <p:cNvSpPr/>
          <p:nvPr/>
        </p:nvSpPr>
        <p:spPr>
          <a:xfrm flipV="1">
            <a:off x="6561088" y="1763629"/>
            <a:ext cx="1784336" cy="9328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BB8DEB8F-5277-873B-6CFB-99AA7D6274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57" r="188" b="242"/>
          <a:stretch/>
        </p:blipFill>
        <p:spPr>
          <a:xfrm>
            <a:off x="633460" y="653149"/>
            <a:ext cx="6150110" cy="5484846"/>
          </a:xfrm>
          <a:prstGeom prst="rect">
            <a:avLst/>
          </a:prstGeom>
        </p:spPr>
      </p:pic>
      <p:pic>
        <p:nvPicPr>
          <p:cNvPr id="23" name="Picture 10">
            <a:extLst>
              <a:ext uri="{FF2B5EF4-FFF2-40B4-BE49-F238E27FC236}">
                <a16:creationId xmlns:a16="http://schemas.microsoft.com/office/drawing/2014/main" id="{4ABD6420-EFDF-209C-1074-B05E599A4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749818" y="1113224"/>
            <a:ext cx="1134860" cy="500973"/>
          </a:xfrm>
          <a:prstGeom prst="rect">
            <a:avLst/>
          </a:prstGeom>
        </p:spPr>
      </p:pic>
      <p:pic>
        <p:nvPicPr>
          <p:cNvPr id="25" name="Picture 11">
            <a:extLst>
              <a:ext uri="{FF2B5EF4-FFF2-40B4-BE49-F238E27FC236}">
                <a16:creationId xmlns:a16="http://schemas.microsoft.com/office/drawing/2014/main" id="{D678DD94-18E6-BF27-A4B2-68DF538BF9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13636" y="2469906"/>
            <a:ext cx="1274815" cy="707256"/>
          </a:xfrm>
          <a:prstGeom prst="rect">
            <a:avLst/>
          </a:prstGeom>
        </p:spPr>
      </p:pic>
      <p:sp>
        <p:nvSpPr>
          <p:cNvPr id="4" name="Google Shape;98;p3">
            <a:extLst>
              <a:ext uri="{FF2B5EF4-FFF2-40B4-BE49-F238E27FC236}">
                <a16:creationId xmlns:a16="http://schemas.microsoft.com/office/drawing/2014/main" id="{9CC73597-88E2-9193-E4CD-B3D1FB2572AE}"/>
              </a:ext>
            </a:extLst>
          </p:cNvPr>
          <p:cNvSpPr txBox="1"/>
          <p:nvPr/>
        </p:nvSpPr>
        <p:spPr>
          <a:xfrm>
            <a:off x="7259000" y="614489"/>
            <a:ext cx="4036641" cy="661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Marco Teórico</a:t>
            </a:r>
            <a:endParaRPr lang="es-ES" sz="3600" b="1">
              <a:solidFill>
                <a:srgbClr val="002060"/>
              </a:solidFill>
              <a:latin typeface="Arial" panose="020B0604020202020204" pitchFamily="34" charset="0"/>
              <a:ea typeface="Tahoma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9EED5E6-9C7E-F772-B053-22F3F0F8AE29}"/>
              </a:ext>
            </a:extLst>
          </p:cNvPr>
          <p:cNvSpPr txBox="1"/>
          <p:nvPr/>
        </p:nvSpPr>
        <p:spPr>
          <a:xfrm>
            <a:off x="1443775" y="6088812"/>
            <a:ext cx="544269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https://www.istockphoto.com/es/foto/rojo-sexo-link-gallina-aislado-en-blanco-gm183025122-14361903phrase=gallina+sobre+fondo+blanco&amp;searchscope=image%2Cfilm-https://www.msdmanuals.com/es-co/hogar/multimedia/figure/ciclo-de-vida-de-toxoplasma-gondii-https://www.freepik.es/vector-gratis/conjunto-dibujos-animados-tienda-mascotas-accesorios-cuidado-gatos-ilustracion-vectorial-aislada_58545646.htm#query=arenero%20gato&amp;position=1&amp;from_view=keyword&amp;track=ais-https://www.pinterest.es/pin/782148660271588452/</a:t>
            </a:r>
            <a:endParaRPr lang="es-MX" sz="600">
              <a:solidFill>
                <a:srgbClr val="000000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91DE2CF-8892-AEEB-1241-CCB5F40D45E0}"/>
              </a:ext>
            </a:extLst>
          </p:cNvPr>
          <p:cNvSpPr/>
          <p:nvPr/>
        </p:nvSpPr>
        <p:spPr>
          <a:xfrm>
            <a:off x="7812918" y="1904017"/>
            <a:ext cx="2932980" cy="1020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>
                <a:latin typeface="Arial"/>
                <a:cs typeface="Arial"/>
              </a:rPr>
              <a:t>Ciclo de vida</a:t>
            </a:r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378784E6-EDB7-F261-B48D-4700A9335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28654" y="658358"/>
            <a:ext cx="527193" cy="70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42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18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;p3">
            <a:extLst>
              <a:ext uri="{FF2B5EF4-FFF2-40B4-BE49-F238E27FC236}">
                <a16:creationId xmlns:a16="http://schemas.microsoft.com/office/drawing/2014/main" id="{21F21032-FF48-46B9-9804-60CDA6E416EA}"/>
              </a:ext>
            </a:extLst>
          </p:cNvPr>
          <p:cNvSpPr txBox="1"/>
          <p:nvPr/>
        </p:nvSpPr>
        <p:spPr>
          <a:xfrm>
            <a:off x="589482" y="4889177"/>
            <a:ext cx="4929575" cy="1477287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419" sz="1800" dirty="0">
                <a:solidFill>
                  <a:schemeClr val="dk1"/>
                </a:solidFill>
                <a:ea typeface="Tahoma"/>
                <a:sym typeface="Tahoma"/>
              </a:rPr>
              <a:t>Signos inespecíficos, gastrointestinales</a:t>
            </a:r>
            <a:r>
              <a:rPr lang="es-ES" sz="1800" dirty="0">
                <a:solidFill>
                  <a:schemeClr val="dk1"/>
                </a:solidFill>
                <a:ea typeface="Tahoma"/>
                <a:sym typeface="Tahoma"/>
              </a:rPr>
              <a:t>,</a:t>
            </a:r>
            <a:r>
              <a:rPr lang="es-419" sz="1800" dirty="0">
                <a:solidFill>
                  <a:schemeClr val="dk1"/>
                </a:solidFill>
                <a:ea typeface="Tahoma"/>
                <a:sym typeface="Tahoma"/>
              </a:rPr>
              <a:t> hepáticos, respiratorios, cardíacos, linfáticos, </a:t>
            </a:r>
            <a:r>
              <a:rPr lang="es-419" sz="1800" dirty="0" err="1">
                <a:solidFill>
                  <a:schemeClr val="dk1"/>
                </a:solidFill>
                <a:ea typeface="Tahoma"/>
                <a:sym typeface="Tahoma"/>
              </a:rPr>
              <a:t>neurologicos</a:t>
            </a:r>
            <a:r>
              <a:rPr lang="es-419" sz="1800" dirty="0">
                <a:solidFill>
                  <a:schemeClr val="dk1"/>
                </a:solidFill>
                <a:ea typeface="Tahoma"/>
                <a:sym typeface="Tahoma"/>
              </a:rPr>
              <a:t>, </a:t>
            </a:r>
            <a:r>
              <a:rPr lang="es-419" sz="1800" dirty="0" err="1">
                <a:solidFill>
                  <a:schemeClr val="dk1"/>
                </a:solidFill>
                <a:ea typeface="Tahoma"/>
                <a:sym typeface="Tahoma"/>
              </a:rPr>
              <a:t>musculoesquéleticos</a:t>
            </a:r>
            <a:r>
              <a:rPr lang="es-419" sz="1800" dirty="0">
                <a:solidFill>
                  <a:schemeClr val="dk1"/>
                </a:solidFill>
                <a:ea typeface="Tahoma"/>
                <a:sym typeface="Tahoma"/>
              </a:rPr>
              <a:t>, oculares y transplacentarios. </a:t>
            </a:r>
            <a:r>
              <a:rPr lang="es-ES" sz="1800" dirty="0">
                <a:solidFill>
                  <a:schemeClr val="dk1"/>
                </a:solidFill>
                <a:ea typeface="Tahoma"/>
                <a:sym typeface="Tahoma"/>
              </a:rPr>
              <a:t>(Elmore et al., 2010</a:t>
            </a:r>
            <a:r>
              <a:rPr lang="it-IT" sz="1800" dirty="0">
                <a:solidFill>
                  <a:schemeClr val="dk1"/>
                </a:solidFill>
                <a:ea typeface="Tahoma"/>
                <a:sym typeface="Tahoma"/>
              </a:rPr>
              <a:t>; Greene, 2020</a:t>
            </a:r>
            <a:r>
              <a:rPr lang="es-ES" sz="1800" dirty="0">
                <a:solidFill>
                  <a:schemeClr val="dk1"/>
                </a:solidFill>
                <a:ea typeface="Tahoma"/>
                <a:sym typeface="Tahoma"/>
              </a:rPr>
              <a:t>).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" name="Google Shape;107;p3">
            <a:extLst>
              <a:ext uri="{FF2B5EF4-FFF2-40B4-BE49-F238E27FC236}">
                <a16:creationId xmlns:a16="http://schemas.microsoft.com/office/drawing/2014/main" id="{48EC39A2-E87E-3EB1-A0B4-0F73901AB50A}"/>
              </a:ext>
            </a:extLst>
          </p:cNvPr>
          <p:cNvSpPr txBox="1"/>
          <p:nvPr/>
        </p:nvSpPr>
        <p:spPr>
          <a:xfrm>
            <a:off x="7172767" y="4878610"/>
            <a:ext cx="4396463" cy="1477287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419" sz="1800" dirty="0">
                <a:solidFill>
                  <a:schemeClr val="dk1"/>
                </a:solidFill>
                <a:ea typeface="Tahoma"/>
                <a:sym typeface="Tahoma"/>
              </a:rPr>
              <a:t>Signos neurológicos, hepáticos, respiratorios, oculares, </a:t>
            </a:r>
            <a:r>
              <a:rPr lang="es-419" sz="1800" dirty="0" err="1">
                <a:solidFill>
                  <a:schemeClr val="dk1"/>
                </a:solidFill>
                <a:ea typeface="Tahoma"/>
                <a:sym typeface="Tahoma"/>
              </a:rPr>
              <a:t>musculoesquéleticos</a:t>
            </a:r>
            <a:r>
              <a:rPr lang="es-419" sz="1800" dirty="0">
                <a:solidFill>
                  <a:schemeClr val="dk1"/>
                </a:solidFill>
                <a:ea typeface="Tahoma"/>
                <a:sym typeface="Tahoma"/>
              </a:rPr>
              <a:t>, transplacentarios e inmunosupresores.</a:t>
            </a:r>
            <a:r>
              <a:rPr lang="es-ES" sz="1800" dirty="0">
                <a:solidFill>
                  <a:schemeClr val="dk1"/>
                </a:solidFill>
                <a:ea typeface="Tahoma"/>
                <a:sym typeface="Tahoma"/>
              </a:rPr>
              <a:t> (</a:t>
            </a:r>
            <a:r>
              <a:rPr lang="es-ES" sz="1800" dirty="0" err="1">
                <a:solidFill>
                  <a:schemeClr val="dk1"/>
                </a:solidFill>
                <a:ea typeface="Tahoma"/>
                <a:sym typeface="Tahoma"/>
              </a:rPr>
              <a:t>Delair</a:t>
            </a:r>
            <a:r>
              <a:rPr lang="es-ES" sz="1800" dirty="0">
                <a:solidFill>
                  <a:schemeClr val="dk1"/>
                </a:solidFill>
                <a:ea typeface="Tahoma"/>
                <a:sym typeface="Tahoma"/>
              </a:rPr>
              <a:t> et al., 2011; Singh, 2016).</a:t>
            </a:r>
            <a:endParaRPr sz="1800" dirty="0">
              <a:solidFill>
                <a:schemeClr val="dk1"/>
              </a:solidFill>
            </a:endParaRPr>
          </a:p>
        </p:txBody>
      </p:sp>
      <p:pic>
        <p:nvPicPr>
          <p:cNvPr id="1026" name="Picture 2" descr="Toxoplasmosis: ¿cómo nos defiende el sistema inmune? - MiSistemaInmune">
            <a:extLst>
              <a:ext uri="{FF2B5EF4-FFF2-40B4-BE49-F238E27FC236}">
                <a16:creationId xmlns:a16="http://schemas.microsoft.com/office/drawing/2014/main" id="{49A9F80B-0B03-0C0A-47D4-8D62CEC91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999" y="2493055"/>
            <a:ext cx="2270002" cy="151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ectores e ilustraciones de Humano para descargar gratis | Freepik">
            <a:extLst>
              <a:ext uri="{FF2B5EF4-FFF2-40B4-BE49-F238E27FC236}">
                <a16:creationId xmlns:a16="http://schemas.microsoft.com/office/drawing/2014/main" id="{3EE25199-71A8-F633-6250-176251D0B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516" y="2278618"/>
            <a:ext cx="790966" cy="196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17E5097-3594-50EB-8B18-9047EFEAFF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025" r="19273" b="18977"/>
          <a:stretch/>
        </p:blipFill>
        <p:spPr>
          <a:xfrm>
            <a:off x="2186416" y="2302925"/>
            <a:ext cx="1202598" cy="189084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FFA3E86-09F1-CBC6-53DE-12B258A3E255}"/>
              </a:ext>
            </a:extLst>
          </p:cNvPr>
          <p:cNvSpPr txBox="1"/>
          <p:nvPr/>
        </p:nvSpPr>
        <p:spPr>
          <a:xfrm>
            <a:off x="1958230" y="4233496"/>
            <a:ext cx="1658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600">
                <a:latin typeface="Arial" panose="020B0604020202020204" pitchFamily="34" charset="0"/>
                <a:cs typeface="Arial" panose="020B0604020202020204" pitchFamily="34" charset="0"/>
              </a:rPr>
              <a:t>https://static8.depositphotos.com/1016211/874/v/450/depositphotos_8749577-stock-illustration-cat-silhouettes.jpg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4D25508-4A7E-4F4F-2C66-41BE3F66DEF8}"/>
              </a:ext>
            </a:extLst>
          </p:cNvPr>
          <p:cNvSpPr txBox="1"/>
          <p:nvPr/>
        </p:nvSpPr>
        <p:spPr>
          <a:xfrm>
            <a:off x="8467784" y="4303589"/>
            <a:ext cx="18064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600">
                <a:latin typeface="Arial" panose="020B0604020202020204" pitchFamily="34" charset="0"/>
                <a:cs typeface="Arial" panose="020B0604020202020204" pitchFamily="34" charset="0"/>
              </a:rPr>
              <a:t>https://img.freepik.com/vector-gratis/anatomia-humana-sobre-fondo-blanco_1308-68254.jpg</a:t>
            </a:r>
          </a:p>
        </p:txBody>
      </p:sp>
      <p:cxnSp>
        <p:nvCxnSpPr>
          <p:cNvPr id="13" name="Conector: curvado 12">
            <a:extLst>
              <a:ext uri="{FF2B5EF4-FFF2-40B4-BE49-F238E27FC236}">
                <a16:creationId xmlns:a16="http://schemas.microsoft.com/office/drawing/2014/main" id="{BD967FE8-EB59-2F92-13AC-95FE50DC82F9}"/>
              </a:ext>
            </a:extLst>
          </p:cNvPr>
          <p:cNvCxnSpPr>
            <a:cxnSpLocks/>
          </p:cNvCxnSpPr>
          <p:nvPr/>
        </p:nvCxnSpPr>
        <p:spPr>
          <a:xfrm rot="10800000">
            <a:off x="3389015" y="3248347"/>
            <a:ext cx="1654985" cy="12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C7AD03A4-DC03-7778-6142-534594254439}"/>
              </a:ext>
            </a:extLst>
          </p:cNvPr>
          <p:cNvCxnSpPr>
            <a:cxnSpLocks/>
          </p:cNvCxnSpPr>
          <p:nvPr/>
        </p:nvCxnSpPr>
        <p:spPr>
          <a:xfrm>
            <a:off x="7314001" y="3248347"/>
            <a:ext cx="1661515" cy="12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FC65EA53-E4C5-754C-5021-3C0CF16FF863}"/>
              </a:ext>
            </a:extLst>
          </p:cNvPr>
          <p:cNvSpPr txBox="1"/>
          <p:nvPr/>
        </p:nvSpPr>
        <p:spPr>
          <a:xfrm>
            <a:off x="5036368" y="4034561"/>
            <a:ext cx="22776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600">
                <a:latin typeface="Arial"/>
                <a:cs typeface="Arial"/>
              </a:rPr>
              <a:t>https://encryptedtbn0.gstatic.com/</a:t>
            </a:r>
            <a:r>
              <a:rPr lang="en-US" sz="600" err="1">
                <a:latin typeface="Arial"/>
                <a:cs typeface="Arial"/>
              </a:rPr>
              <a:t>imagesq</a:t>
            </a:r>
            <a:r>
              <a:rPr lang="en-US" sz="600">
                <a:latin typeface="Arial"/>
                <a:cs typeface="Arial"/>
              </a:rPr>
              <a:t>=tbn:ANd9GcSGclgFaUl4nZCgj5XnL3t4fA5ph4haTu-1LQ&amp;</a:t>
            </a:r>
            <a:r>
              <a:rPr lang="en-US" sz="600" err="1">
                <a:latin typeface="Arial"/>
                <a:cs typeface="Arial"/>
              </a:rPr>
              <a:t>usqp</a:t>
            </a:r>
            <a:r>
              <a:rPr lang="en-US" sz="600">
                <a:latin typeface="Arial"/>
                <a:cs typeface="Arial"/>
              </a:rPr>
              <a:t>=CAU</a:t>
            </a:r>
            <a:endParaRPr lang="en-US" sz="600"/>
          </a:p>
        </p:txBody>
      </p:sp>
      <p:sp>
        <p:nvSpPr>
          <p:cNvPr id="6" name="Google Shape;98;p3">
            <a:extLst>
              <a:ext uri="{FF2B5EF4-FFF2-40B4-BE49-F238E27FC236}">
                <a16:creationId xmlns:a16="http://schemas.microsoft.com/office/drawing/2014/main" id="{7EAAF202-35D7-42CF-2996-E80E7427438C}"/>
              </a:ext>
            </a:extLst>
          </p:cNvPr>
          <p:cNvSpPr txBox="1"/>
          <p:nvPr/>
        </p:nvSpPr>
        <p:spPr>
          <a:xfrm>
            <a:off x="3276473" y="600112"/>
            <a:ext cx="5632527" cy="661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Marco Teórico</a:t>
            </a:r>
            <a:endParaRPr lang="es-ES" sz="3600" b="1">
              <a:solidFill>
                <a:srgbClr val="002060"/>
              </a:solidFill>
              <a:latin typeface="Arial" panose="020B0604020202020204" pitchFamily="34" charset="0"/>
              <a:ea typeface="Tahoma"/>
              <a:cs typeface="Arial" panose="020B060402020202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98D3974-65F0-1EA0-D41A-FF8C5F98E82D}"/>
              </a:ext>
            </a:extLst>
          </p:cNvPr>
          <p:cNvSpPr/>
          <p:nvPr/>
        </p:nvSpPr>
        <p:spPr>
          <a:xfrm>
            <a:off x="1321224" y="1529412"/>
            <a:ext cx="2932980" cy="6617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it-IT" sz="2400" b="1" err="1">
                <a:latin typeface="Arial"/>
                <a:cs typeface="Arial"/>
              </a:rPr>
              <a:t>Hallazgos</a:t>
            </a:r>
            <a:r>
              <a:rPr lang="it-IT" sz="2400" b="1">
                <a:latin typeface="Arial"/>
                <a:cs typeface="Arial"/>
              </a:rPr>
              <a:t> </a:t>
            </a:r>
            <a:r>
              <a:rPr lang="it-IT" sz="2400" b="1" err="1">
                <a:latin typeface="Arial"/>
                <a:cs typeface="Arial"/>
              </a:rPr>
              <a:t>Clínicos</a:t>
            </a:r>
            <a:endParaRPr lang="es-MX" sz="2400" b="1">
              <a:latin typeface="Arial"/>
              <a:cs typeface="Arial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038B938C-FFEE-37E6-9DB1-F64FA4E8069F}"/>
              </a:ext>
            </a:extLst>
          </p:cNvPr>
          <p:cNvSpPr/>
          <p:nvPr/>
        </p:nvSpPr>
        <p:spPr>
          <a:xfrm>
            <a:off x="7904509" y="1543118"/>
            <a:ext cx="2932980" cy="6480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it-IT" sz="2400" b="1" err="1">
                <a:latin typeface="Arial"/>
                <a:cs typeface="Arial"/>
              </a:rPr>
              <a:t>Toxoplasmosis</a:t>
            </a:r>
            <a:r>
              <a:rPr lang="it-IT" sz="2400" b="1">
                <a:latin typeface="Arial"/>
                <a:cs typeface="Arial"/>
              </a:rPr>
              <a:t> en </a:t>
            </a:r>
            <a:r>
              <a:rPr lang="it-IT" sz="2400" b="1" err="1">
                <a:latin typeface="Arial"/>
                <a:cs typeface="Arial"/>
              </a:rPr>
              <a:t>Humanos</a:t>
            </a:r>
            <a:endParaRPr lang="es-MX" sz="24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233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/>
      <p:bldP spid="11" grpId="0"/>
      <p:bldP spid="8" grpId="0"/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8;p3">
            <a:extLst>
              <a:ext uri="{FF2B5EF4-FFF2-40B4-BE49-F238E27FC236}">
                <a16:creationId xmlns:a16="http://schemas.microsoft.com/office/drawing/2014/main" id="{9CC73597-88E2-9193-E4CD-B3D1FB2572AE}"/>
              </a:ext>
            </a:extLst>
          </p:cNvPr>
          <p:cNvSpPr txBox="1"/>
          <p:nvPr/>
        </p:nvSpPr>
        <p:spPr>
          <a:xfrm>
            <a:off x="3279736" y="527724"/>
            <a:ext cx="5632527" cy="661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Marco Teórico</a:t>
            </a:r>
            <a:endParaRPr lang="es-ES" sz="3600" b="1">
              <a:solidFill>
                <a:srgbClr val="002060"/>
              </a:solidFill>
              <a:latin typeface="Arial" panose="020B0604020202020204" pitchFamily="34" charset="0"/>
              <a:ea typeface="Tahoma"/>
              <a:cs typeface="Arial" panose="020B0604020202020204" pitchFamily="34" charset="0"/>
            </a:endParaRPr>
          </a:p>
        </p:txBody>
      </p:sp>
      <p:sp>
        <p:nvSpPr>
          <p:cNvPr id="7" name="Google Shape;99;p3">
            <a:extLst>
              <a:ext uri="{FF2B5EF4-FFF2-40B4-BE49-F238E27FC236}">
                <a16:creationId xmlns:a16="http://schemas.microsoft.com/office/drawing/2014/main" id="{5475175D-0220-49DB-2D21-1300F20845BC}"/>
              </a:ext>
            </a:extLst>
          </p:cNvPr>
          <p:cNvSpPr txBox="1"/>
          <p:nvPr/>
        </p:nvSpPr>
        <p:spPr>
          <a:xfrm>
            <a:off x="1182157" y="3541323"/>
            <a:ext cx="5670856" cy="101562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CO" sz="2000" dirty="0">
                <a:cs typeface="Times New Roman"/>
              </a:rPr>
              <a:t>La prueba de </a:t>
            </a:r>
            <a:r>
              <a:rPr lang="es-CO" sz="2000" b="1" dirty="0">
                <a:cs typeface="Times New Roman"/>
              </a:rPr>
              <a:t>ELISA, IFI y PCR </a:t>
            </a:r>
            <a:r>
              <a:rPr lang="es-CO" sz="2000" dirty="0">
                <a:cs typeface="Times New Roman"/>
              </a:rPr>
              <a:t>(Al-</a:t>
            </a:r>
            <a:r>
              <a:rPr lang="es-CO" sz="2000" dirty="0" err="1">
                <a:cs typeface="Times New Roman"/>
              </a:rPr>
              <a:t>Kappany</a:t>
            </a:r>
            <a:r>
              <a:rPr lang="es-CO" sz="2000" dirty="0">
                <a:cs typeface="Times New Roman"/>
              </a:rPr>
              <a:t> et al., 2018; Barbosa da Silva et al., 2015; Kim et al., 2017; </a:t>
            </a:r>
            <a:r>
              <a:rPr lang="es-CO" sz="2000" dirty="0" err="1">
                <a:cs typeface="Times New Roman"/>
              </a:rPr>
              <a:t>Sharifdini</a:t>
            </a:r>
            <a:r>
              <a:rPr lang="es-CO" sz="2000" dirty="0">
                <a:cs typeface="Times New Roman"/>
              </a:rPr>
              <a:t> et al., 2016b).</a:t>
            </a:r>
            <a:endParaRPr lang="es-CO" sz="2000" dirty="0"/>
          </a:p>
        </p:txBody>
      </p:sp>
      <p:sp>
        <p:nvSpPr>
          <p:cNvPr id="8" name="Google Shape;99;p3">
            <a:extLst>
              <a:ext uri="{FF2B5EF4-FFF2-40B4-BE49-F238E27FC236}">
                <a16:creationId xmlns:a16="http://schemas.microsoft.com/office/drawing/2014/main" id="{068C3F9A-2BFB-D07C-D3DE-BBBEC00A12F3}"/>
              </a:ext>
            </a:extLst>
          </p:cNvPr>
          <p:cNvSpPr txBox="1"/>
          <p:nvPr/>
        </p:nvSpPr>
        <p:spPr>
          <a:xfrm>
            <a:off x="1182156" y="4866450"/>
            <a:ext cx="5670856" cy="101562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CO" sz="2000" dirty="0">
                <a:cs typeface="Times New Roman"/>
              </a:rPr>
              <a:t>Los fármacos de elección son clindamicina, sulfonamidas, </a:t>
            </a:r>
            <a:r>
              <a:rPr lang="es-CO" sz="2000" dirty="0" err="1">
                <a:cs typeface="Times New Roman"/>
              </a:rPr>
              <a:t>pirimetamina</a:t>
            </a:r>
            <a:r>
              <a:rPr lang="es-CO" sz="2000" dirty="0">
                <a:cs typeface="Times New Roman"/>
              </a:rPr>
              <a:t> y </a:t>
            </a:r>
            <a:r>
              <a:rPr lang="es-CO" sz="2000" dirty="0" err="1">
                <a:cs typeface="Times New Roman"/>
              </a:rPr>
              <a:t>monensina</a:t>
            </a:r>
            <a:r>
              <a:rPr lang="es-CO" sz="2000" dirty="0">
                <a:cs typeface="Times New Roman"/>
              </a:rPr>
              <a:t> (Greene, 2022). </a:t>
            </a:r>
            <a:endParaRPr lang="es-CO" sz="2000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D22A8937-1D77-AFDB-26C9-3388B95AC3AF}"/>
              </a:ext>
            </a:extLst>
          </p:cNvPr>
          <p:cNvCxnSpPr>
            <a:cxnSpLocks/>
          </p:cNvCxnSpPr>
          <p:nvPr/>
        </p:nvCxnSpPr>
        <p:spPr>
          <a:xfrm>
            <a:off x="6853012" y="2373886"/>
            <a:ext cx="839737" cy="1851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661A3CB-2A1D-8ACC-C9F5-6C2CDE66305A}"/>
              </a:ext>
            </a:extLst>
          </p:cNvPr>
          <p:cNvSpPr/>
          <p:nvPr/>
        </p:nvSpPr>
        <p:spPr>
          <a:xfrm>
            <a:off x="7692749" y="4880593"/>
            <a:ext cx="2932980" cy="1020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MX" sz="2400" b="1">
                <a:latin typeface="Arial"/>
                <a:cs typeface="Arial"/>
              </a:rPr>
              <a:t>Tratamiento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C1EEAE07-A569-F694-B3F7-D6C4093A18FC}"/>
              </a:ext>
            </a:extLst>
          </p:cNvPr>
          <p:cNvCxnSpPr>
            <a:cxnSpLocks/>
            <a:stCxn id="7" idx="3"/>
            <a:endCxn id="15" idx="1"/>
          </p:cNvCxnSpPr>
          <p:nvPr/>
        </p:nvCxnSpPr>
        <p:spPr>
          <a:xfrm flipV="1">
            <a:off x="6853013" y="4037421"/>
            <a:ext cx="839736" cy="11713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2A30A54-3E1E-024E-1D8F-EF0BCBBC3605}"/>
              </a:ext>
            </a:extLst>
          </p:cNvPr>
          <p:cNvSpPr/>
          <p:nvPr/>
        </p:nvSpPr>
        <p:spPr>
          <a:xfrm>
            <a:off x="7692749" y="3527025"/>
            <a:ext cx="2932980" cy="1020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MX" sz="2400" b="1">
                <a:latin typeface="Arial"/>
                <a:cs typeface="Arial"/>
              </a:rPr>
              <a:t>Prueba </a:t>
            </a:r>
            <a:r>
              <a:rPr lang="es-419" sz="2400" b="1">
                <a:latin typeface="Arial"/>
                <a:cs typeface="Arial"/>
              </a:rPr>
              <a:t>D</a:t>
            </a:r>
            <a:r>
              <a:rPr lang="es-MX" sz="2400" b="1">
                <a:latin typeface="Arial"/>
                <a:cs typeface="Arial"/>
              </a:rPr>
              <a:t>iagn</a:t>
            </a:r>
            <a:r>
              <a:rPr lang="it-IT" sz="2400" b="1">
                <a:latin typeface="Arial"/>
                <a:cs typeface="Arial"/>
              </a:rPr>
              <a:t>ó</a:t>
            </a:r>
            <a:r>
              <a:rPr lang="es-MX" sz="2400" b="1" err="1">
                <a:latin typeface="Arial"/>
                <a:cs typeface="Arial"/>
              </a:rPr>
              <a:t>stica</a:t>
            </a:r>
            <a:endParaRPr lang="es-MX" sz="2400" b="1">
              <a:latin typeface="Arial"/>
              <a:cs typeface="Arial"/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52192331-4990-6201-93B8-1B295C640FE5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>
            <a:off x="6853012" y="5374261"/>
            <a:ext cx="839737" cy="16728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E0A26B-D649-6E9F-4863-0ED803794126}"/>
              </a:ext>
            </a:extLst>
          </p:cNvPr>
          <p:cNvSpPr/>
          <p:nvPr/>
        </p:nvSpPr>
        <p:spPr>
          <a:xfrm>
            <a:off x="7692749" y="1876085"/>
            <a:ext cx="2932980" cy="9130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MX" sz="2400" b="1">
                <a:latin typeface="Arial"/>
                <a:cs typeface="Arial"/>
              </a:rPr>
              <a:t>Factores de Riesgo</a:t>
            </a:r>
          </a:p>
        </p:txBody>
      </p:sp>
      <p:sp>
        <p:nvSpPr>
          <p:cNvPr id="6" name="Google Shape;99;p3">
            <a:extLst>
              <a:ext uri="{FF2B5EF4-FFF2-40B4-BE49-F238E27FC236}">
                <a16:creationId xmlns:a16="http://schemas.microsoft.com/office/drawing/2014/main" id="{4A1664DE-21E8-ECC4-5756-CD270BB547EC}"/>
              </a:ext>
            </a:extLst>
          </p:cNvPr>
          <p:cNvSpPr txBox="1"/>
          <p:nvPr/>
        </p:nvSpPr>
        <p:spPr>
          <a:xfrm>
            <a:off x="1182156" y="1657711"/>
            <a:ext cx="5670856" cy="1323399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Calibri"/>
              <a:buChar char="-"/>
            </a:pPr>
            <a:r>
              <a:rPr lang="es-CO" sz="2000" b="1">
                <a:latin typeface="Arial" panose="020B0604020202020204" pitchFamily="34" charset="0"/>
                <a:cs typeface="Arial" panose="020B0604020202020204" pitchFamily="34" charset="0"/>
              </a:rPr>
              <a:t>Alemania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, el consumo de carne contaminada se identifica (</a:t>
            </a:r>
            <a:r>
              <a:rPr lang="es-CO" sz="2000" err="1">
                <a:latin typeface="Arial" panose="020B0604020202020204" pitchFamily="34" charset="0"/>
                <a:cs typeface="Arial" panose="020B0604020202020204" pitchFamily="34" charset="0"/>
              </a:rPr>
              <a:t>Wilking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 et al., 2016).</a:t>
            </a:r>
            <a:endParaRPr lang="es-MX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Calibri"/>
              <a:buChar char="-"/>
            </a:pPr>
            <a:r>
              <a:rPr lang="es-CO" sz="2000" b="1">
                <a:latin typeface="Arial" panose="020B0604020202020204" pitchFamily="34" charset="0"/>
                <a:cs typeface="Arial" panose="020B0604020202020204" pitchFamily="34" charset="0"/>
              </a:rPr>
              <a:t>Estonia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, la edad y el estilo de vida del gato (</a:t>
            </a:r>
            <a:r>
              <a:rPr lang="es-CO" sz="2000" err="1"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 et al., 2015).</a:t>
            </a:r>
          </a:p>
        </p:txBody>
      </p:sp>
      <p:sp>
        <p:nvSpPr>
          <p:cNvPr id="11" name="Google Shape;99;p3">
            <a:extLst>
              <a:ext uri="{FF2B5EF4-FFF2-40B4-BE49-F238E27FC236}">
                <a16:creationId xmlns:a16="http://schemas.microsoft.com/office/drawing/2014/main" id="{102B208F-F6F0-D770-C71C-FED7B69A9DC1}"/>
              </a:ext>
            </a:extLst>
          </p:cNvPr>
          <p:cNvSpPr txBox="1"/>
          <p:nvPr/>
        </p:nvSpPr>
        <p:spPr>
          <a:xfrm>
            <a:off x="1182156" y="1639498"/>
            <a:ext cx="5670856" cy="163117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Calibri"/>
              <a:buChar char="-"/>
            </a:pP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Otro estudio, el número de gatos en el hogar y la condición corporal del animal (Castillo-Morales et al., 2012).  </a:t>
            </a:r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Calibri"/>
              <a:buChar char="-"/>
            </a:pPr>
            <a:r>
              <a:rPr lang="es-CO" sz="2000" b="1">
                <a:latin typeface="Arial" panose="020B0604020202020204" pitchFamily="34" charset="0"/>
                <a:cs typeface="Arial" panose="020B0604020202020204" pitchFamily="34" charset="0"/>
              </a:rPr>
              <a:t>Finlandia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,  razas como persa, noruego del bosque y birmanos (Must et al., 2015).</a:t>
            </a:r>
          </a:p>
        </p:txBody>
      </p:sp>
      <p:sp>
        <p:nvSpPr>
          <p:cNvPr id="9" name="Google Shape;99;p3">
            <a:extLst>
              <a:ext uri="{FF2B5EF4-FFF2-40B4-BE49-F238E27FC236}">
                <a16:creationId xmlns:a16="http://schemas.microsoft.com/office/drawing/2014/main" id="{271B8AD9-4E19-96C4-6368-E017817D51BC}"/>
              </a:ext>
            </a:extLst>
          </p:cNvPr>
          <p:cNvSpPr txBox="1"/>
          <p:nvPr/>
        </p:nvSpPr>
        <p:spPr>
          <a:xfrm>
            <a:off x="1182157" y="1630185"/>
            <a:ext cx="5670855" cy="163117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Calibri"/>
              <a:buChar char="-"/>
            </a:pPr>
            <a:r>
              <a:rPr lang="es-CO" sz="2000" b="1">
                <a:latin typeface="Arial" panose="020B0604020202020204" pitchFamily="34" charset="0"/>
                <a:cs typeface="Arial" panose="020B0604020202020204" pitchFamily="34" charset="0"/>
              </a:rPr>
              <a:t>Sudáfrica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, el sexo y la edad (</a:t>
            </a:r>
            <a:r>
              <a:rPr lang="es-CO" sz="2000" err="1">
                <a:latin typeface="Arial" panose="020B0604020202020204" pitchFamily="34" charset="0"/>
                <a:cs typeface="Arial" panose="020B0604020202020204" pitchFamily="34" charset="0"/>
              </a:rPr>
              <a:t>Hammond-Aryee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 et al., 2015).</a:t>
            </a:r>
            <a:endParaRPr lang="es-MX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Calibri"/>
              <a:buChar char="-"/>
            </a:pPr>
            <a:r>
              <a:rPr lang="es-CO" sz="2000" b="1">
                <a:latin typeface="Arial" panose="020B0604020202020204" pitchFamily="34" charset="0"/>
                <a:cs typeface="Arial" panose="020B0604020202020204" pitchFamily="34" charset="0"/>
              </a:rPr>
              <a:t>Polonia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, gato adulto, hembra y "</a:t>
            </a:r>
            <a:r>
              <a:rPr lang="es-CO" sz="2000" err="1">
                <a:latin typeface="Arial" panose="020B0604020202020204" pitchFamily="34" charset="0"/>
                <a:cs typeface="Arial" panose="020B0604020202020204" pitchFamily="34" charset="0"/>
              </a:rPr>
              <a:t>outdoor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" (</a:t>
            </a:r>
            <a:r>
              <a:rPr lang="es-CO" sz="2000" err="1">
                <a:latin typeface="Arial" panose="020B0604020202020204" pitchFamily="34" charset="0"/>
                <a:cs typeface="Arial" panose="020B0604020202020204" pitchFamily="34" charset="0"/>
              </a:rPr>
              <a:t>Sroka</a:t>
            </a:r>
            <a:r>
              <a:rPr lang="es-CO" sz="2000">
                <a:latin typeface="Arial" panose="020B0604020202020204" pitchFamily="34" charset="0"/>
                <a:cs typeface="Arial" panose="020B0604020202020204" pitchFamily="34" charset="0"/>
              </a:rPr>
              <a:t> et al., 2018)</a:t>
            </a:r>
          </a:p>
          <a:p>
            <a:pPr marL="285750" indent="-285750" algn="just">
              <a:buFont typeface="Calibri"/>
              <a:buChar char="-"/>
            </a:pPr>
            <a:endParaRPr lang="es-CO" sz="20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85326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15" grpId="0" animBg="1"/>
      <p:bldP spid="17" grpId="0" animBg="1"/>
      <p:bldP spid="6" grpId="0" animBg="1"/>
      <p:bldP spid="11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6;p5">
            <a:extLst>
              <a:ext uri="{FF2B5EF4-FFF2-40B4-BE49-F238E27FC236}">
                <a16:creationId xmlns:a16="http://schemas.microsoft.com/office/drawing/2014/main" id="{9204E6F7-69BD-67CC-8378-2DACAE86999E}"/>
              </a:ext>
            </a:extLst>
          </p:cNvPr>
          <p:cNvSpPr txBox="1"/>
          <p:nvPr/>
        </p:nvSpPr>
        <p:spPr>
          <a:xfrm>
            <a:off x="329400" y="990956"/>
            <a:ext cx="115332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Planteamiento del problema</a:t>
            </a:r>
            <a:endParaRPr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Google Shape;149;p5">
            <a:extLst>
              <a:ext uri="{FF2B5EF4-FFF2-40B4-BE49-F238E27FC236}">
                <a16:creationId xmlns:a16="http://schemas.microsoft.com/office/drawing/2014/main" id="{53E944E4-6FDF-B722-DD06-6173079CA6F4}"/>
              </a:ext>
            </a:extLst>
          </p:cNvPr>
          <p:cNvSpPr/>
          <p:nvPr/>
        </p:nvSpPr>
        <p:spPr>
          <a:xfrm>
            <a:off x="1989150" y="3858822"/>
            <a:ext cx="4171445" cy="1467224"/>
          </a:xfrm>
          <a:prstGeom prst="wedgeEllipseCallout">
            <a:avLst>
              <a:gd name="adj1" fmla="val -39404"/>
              <a:gd name="adj2" fmla="val 53002"/>
            </a:avLst>
          </a:prstGeom>
          <a:solidFill>
            <a:srgbClr val="ECD9FF"/>
          </a:solidFill>
          <a:ln w="12700" cap="flat" cmpd="sng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/>
              <a:t>Transmisión al humano y a otros vertebrados </a:t>
            </a:r>
            <a:endParaRPr sz="2000"/>
          </a:p>
        </p:txBody>
      </p:sp>
      <p:sp>
        <p:nvSpPr>
          <p:cNvPr id="5" name="Google Shape;152;p5">
            <a:extLst>
              <a:ext uri="{FF2B5EF4-FFF2-40B4-BE49-F238E27FC236}">
                <a16:creationId xmlns:a16="http://schemas.microsoft.com/office/drawing/2014/main" id="{DB817221-9C3E-4CF5-989B-E49673E88AEB}"/>
              </a:ext>
            </a:extLst>
          </p:cNvPr>
          <p:cNvSpPr/>
          <p:nvPr/>
        </p:nvSpPr>
        <p:spPr>
          <a:xfrm>
            <a:off x="6271805" y="2398241"/>
            <a:ext cx="4058564" cy="1464078"/>
          </a:xfrm>
          <a:prstGeom prst="wedgeEllipseCallout">
            <a:avLst>
              <a:gd name="adj1" fmla="val -37195"/>
              <a:gd name="adj2" fmla="val 59012"/>
            </a:avLst>
          </a:prstGeom>
          <a:solidFill>
            <a:srgbClr val="ECD9FF"/>
          </a:solidFill>
          <a:ln w="12700" cap="flat" cmpd="sng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/>
              <a:t>Gatos asintomáticos</a:t>
            </a:r>
            <a:endParaRPr sz="2000"/>
          </a:p>
        </p:txBody>
      </p:sp>
      <p:sp>
        <p:nvSpPr>
          <p:cNvPr id="6" name="Google Shape;152;p5">
            <a:extLst>
              <a:ext uri="{FF2B5EF4-FFF2-40B4-BE49-F238E27FC236}">
                <a16:creationId xmlns:a16="http://schemas.microsoft.com/office/drawing/2014/main" id="{ADCCE069-6026-C141-DEE0-08EAD39D9E75}"/>
              </a:ext>
            </a:extLst>
          </p:cNvPr>
          <p:cNvSpPr/>
          <p:nvPr/>
        </p:nvSpPr>
        <p:spPr>
          <a:xfrm>
            <a:off x="6424644" y="4700628"/>
            <a:ext cx="4130450" cy="1404785"/>
          </a:xfrm>
          <a:prstGeom prst="wedgeEllipseCallout">
            <a:avLst>
              <a:gd name="adj1" fmla="val -37195"/>
              <a:gd name="adj2" fmla="val 59012"/>
            </a:avLst>
          </a:prstGeom>
          <a:solidFill>
            <a:srgbClr val="ECD9FF"/>
          </a:solidFill>
          <a:ln w="12700" cap="flat" cmpd="sng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/>
              <a:t>Formas de transmisión y contagio</a:t>
            </a:r>
            <a:endParaRPr sz="2000"/>
          </a:p>
        </p:txBody>
      </p:sp>
      <p:sp>
        <p:nvSpPr>
          <p:cNvPr id="3" name="Google Shape;152;p5">
            <a:extLst>
              <a:ext uri="{FF2B5EF4-FFF2-40B4-BE49-F238E27FC236}">
                <a16:creationId xmlns:a16="http://schemas.microsoft.com/office/drawing/2014/main" id="{1C533AA3-92BE-3521-D846-4BBCED8077E4}"/>
              </a:ext>
            </a:extLst>
          </p:cNvPr>
          <p:cNvSpPr/>
          <p:nvPr/>
        </p:nvSpPr>
        <p:spPr>
          <a:xfrm>
            <a:off x="1488126" y="2125954"/>
            <a:ext cx="3943545" cy="1406569"/>
          </a:xfrm>
          <a:prstGeom prst="wedgeEllipseCallout">
            <a:avLst>
              <a:gd name="adj1" fmla="val -37195"/>
              <a:gd name="adj2" fmla="val 59012"/>
            </a:avLst>
          </a:prstGeom>
          <a:solidFill>
            <a:srgbClr val="ECD9FF"/>
          </a:solidFill>
          <a:ln w="12700" cap="flat" cmpd="sng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2000"/>
              <a:t>Altas prevalencias</a:t>
            </a:r>
          </a:p>
        </p:txBody>
      </p:sp>
    </p:spTree>
    <p:extLst>
      <p:ext uri="{BB962C8B-B14F-4D97-AF65-F5344CB8AC3E}">
        <p14:creationId xmlns:p14="http://schemas.microsoft.com/office/powerpoint/2010/main" val="2831016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58;p6">
            <a:extLst>
              <a:ext uri="{FF2B5EF4-FFF2-40B4-BE49-F238E27FC236}">
                <a16:creationId xmlns:a16="http://schemas.microsoft.com/office/drawing/2014/main" id="{67478CC1-68E2-C852-F2AF-D6A60AC45358}"/>
              </a:ext>
            </a:extLst>
          </p:cNvPr>
          <p:cNvSpPr txBox="1"/>
          <p:nvPr/>
        </p:nvSpPr>
        <p:spPr>
          <a:xfrm>
            <a:off x="3260850" y="1061997"/>
            <a:ext cx="56703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Justificación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160;p6">
            <a:extLst>
              <a:ext uri="{FF2B5EF4-FFF2-40B4-BE49-F238E27FC236}">
                <a16:creationId xmlns:a16="http://schemas.microsoft.com/office/drawing/2014/main" id="{22888585-6E7D-021E-991E-E79013C32163}"/>
              </a:ext>
            </a:extLst>
          </p:cNvPr>
          <p:cNvSpPr txBox="1"/>
          <p:nvPr/>
        </p:nvSpPr>
        <p:spPr>
          <a:xfrm>
            <a:off x="569800" y="2158424"/>
            <a:ext cx="7267610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Toxoplasmosis: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85750" marR="0" lvl="0" indent="-3238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 tercio de la población mundial está infectada.</a:t>
            </a:r>
            <a:endParaRPr sz="2000" dirty="0">
              <a:solidFill>
                <a:schemeClr val="dk1"/>
              </a:solidFill>
            </a:endParaRPr>
          </a:p>
          <a:p>
            <a:pPr marL="285750" marR="0" lvl="0" indent="-3238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No hay control en la población de gatos.</a:t>
            </a:r>
          </a:p>
          <a:p>
            <a:pPr marL="285750" marR="0" lvl="0" indent="-3238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No se conoce la población de gatos tanto domésticos como ferales.</a:t>
            </a:r>
          </a:p>
          <a:p>
            <a:pPr marL="285750" indent="-323850" algn="just">
              <a:buSzPts val="2400"/>
              <a:buFont typeface="Arial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Eliminar mitos sobre la enfermedad y el gato.</a:t>
            </a:r>
          </a:p>
          <a:p>
            <a:pPr marL="285750" marR="0" lvl="0" indent="-3238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ONE HEALTH</a:t>
            </a:r>
            <a:endParaRPr lang="es-ES" sz="2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</a:endParaRPr>
          </a:p>
          <a:p>
            <a:pPr marL="285750" marR="0" lvl="0" indent="-3238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Pocos reportes en Colombia y Bucaramanga</a:t>
            </a:r>
            <a:endParaRPr sz="2000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Imagen 3" descr="Un gato con la cara de una persona&#10;&#10;Descripción generada automáticamente">
            <a:extLst>
              <a:ext uri="{FF2B5EF4-FFF2-40B4-BE49-F238E27FC236}">
                <a16:creationId xmlns:a16="http://schemas.microsoft.com/office/drawing/2014/main" id="{1EF125C3-1F44-B7C1-E660-07F97A159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454" y="2081247"/>
            <a:ext cx="3345976" cy="3357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0CB7B08-9ED6-C68F-0E51-F8527B5E9A4E}"/>
              </a:ext>
            </a:extLst>
          </p:cNvPr>
          <p:cNvSpPr txBox="1"/>
          <p:nvPr/>
        </p:nvSpPr>
        <p:spPr>
          <a:xfrm>
            <a:off x="8691049" y="5426531"/>
            <a:ext cx="249771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https://d2yoo3qu6vrk5d.cloudfront.net/pulzo-lite/images-resized/PP2742792A-s-o.webp</a:t>
            </a:r>
          </a:p>
        </p:txBody>
      </p:sp>
    </p:spTree>
    <p:extLst>
      <p:ext uri="{BB962C8B-B14F-4D97-AF65-F5344CB8AC3E}">
        <p14:creationId xmlns:p14="http://schemas.microsoft.com/office/powerpoint/2010/main" val="3342050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8;p7">
            <a:extLst>
              <a:ext uri="{FF2B5EF4-FFF2-40B4-BE49-F238E27FC236}">
                <a16:creationId xmlns:a16="http://schemas.microsoft.com/office/drawing/2014/main" id="{B5286A1E-D836-BC19-7F46-7E79F9A2E2F9}"/>
              </a:ext>
            </a:extLst>
          </p:cNvPr>
          <p:cNvSpPr txBox="1"/>
          <p:nvPr/>
        </p:nvSpPr>
        <p:spPr>
          <a:xfrm>
            <a:off x="517214" y="869980"/>
            <a:ext cx="11157572" cy="64629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Pregunta de investigación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170;p7">
            <a:extLst>
              <a:ext uri="{FF2B5EF4-FFF2-40B4-BE49-F238E27FC236}">
                <a16:creationId xmlns:a16="http://schemas.microsoft.com/office/drawing/2014/main" id="{D63044E0-C211-0BFB-EAA8-134F441AEF57}"/>
              </a:ext>
            </a:extLst>
          </p:cNvPr>
          <p:cNvSpPr/>
          <p:nvPr/>
        </p:nvSpPr>
        <p:spPr>
          <a:xfrm>
            <a:off x="874636" y="1774641"/>
            <a:ext cx="10442728" cy="3134816"/>
          </a:xfrm>
          <a:prstGeom prst="cloudCallout">
            <a:avLst>
              <a:gd name="adj1" fmla="val -35890"/>
              <a:gd name="adj2" fmla="val 87880"/>
            </a:avLst>
          </a:prstGeom>
          <a:solidFill>
            <a:schemeClr val="lt1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0" i="0" u="none" strike="noStrike" dirty="0">
                <a:solidFill>
                  <a:srgbClr val="000000"/>
                </a:solidFill>
                <a:sym typeface="Arial"/>
              </a:rPr>
              <a:t>¿Cuál es la </a:t>
            </a:r>
            <a:r>
              <a:rPr lang="es-ES" sz="2400" b="1" i="0" u="none" strike="noStrike" dirty="0">
                <a:solidFill>
                  <a:srgbClr val="000000"/>
                </a:solidFill>
                <a:sym typeface="Arial"/>
              </a:rPr>
              <a:t>seroprevalencia</a:t>
            </a:r>
            <a:r>
              <a:rPr lang="es-ES" sz="2400" b="0" i="0" u="none" strike="noStrike" dirty="0">
                <a:solidFill>
                  <a:srgbClr val="000000"/>
                </a:solidFill>
                <a:sym typeface="Arial"/>
              </a:rPr>
              <a:t> de </a:t>
            </a:r>
            <a:r>
              <a:rPr lang="es-ES" sz="2400" b="0" i="1" u="none" strike="noStrike" dirty="0">
                <a:solidFill>
                  <a:srgbClr val="000000"/>
                </a:solidFill>
                <a:sym typeface="Arial"/>
              </a:rPr>
              <a:t>Toxoplasma gondii</a:t>
            </a:r>
            <a:r>
              <a:rPr lang="es-ES" sz="2400" b="0" i="0" u="none" strike="noStrike" dirty="0">
                <a:solidFill>
                  <a:srgbClr val="000000"/>
                </a:solidFill>
                <a:sym typeface="Arial"/>
              </a:rPr>
              <a:t> en gatos y cuáles son los </a:t>
            </a:r>
            <a:r>
              <a:rPr lang="es-ES" sz="2400" b="1" i="0" u="none" strike="noStrike" dirty="0">
                <a:solidFill>
                  <a:srgbClr val="000000"/>
                </a:solidFill>
                <a:sym typeface="Arial"/>
              </a:rPr>
              <a:t>factores de riesgo </a:t>
            </a:r>
            <a:r>
              <a:rPr lang="es-ES" sz="2400" dirty="0"/>
              <a:t>asociados a l</a:t>
            </a:r>
            <a:r>
              <a:rPr lang="es-419" sz="2400" dirty="0"/>
              <a:t>a presentación de la</a:t>
            </a:r>
            <a:r>
              <a:rPr lang="es-ES" sz="2400" dirty="0"/>
              <a:t> enfermedad en clínicas veterinarias de Bucaramanga y su área metropolitana en el año 2022</a:t>
            </a:r>
            <a:r>
              <a:rPr lang="es-ES" sz="2400" b="0" i="0" u="none" strike="noStrike" dirty="0">
                <a:solidFill>
                  <a:srgbClr val="000000"/>
                </a:solidFill>
                <a:sym typeface="Arial"/>
              </a:rPr>
              <a:t>?</a:t>
            </a:r>
            <a:endParaRPr sz="2400" b="0" dirty="0">
              <a:solidFill>
                <a:schemeClr val="lt1"/>
              </a:solidFill>
              <a:sym typeface="Arial"/>
            </a:endParaRPr>
          </a:p>
        </p:txBody>
      </p:sp>
      <p:pic>
        <p:nvPicPr>
          <p:cNvPr id="4" name="Imagen 3" descr="Imagen que contiene mujer, sostener&#10;&#10;Descripción generada automáticamente">
            <a:extLst>
              <a:ext uri="{FF2B5EF4-FFF2-40B4-BE49-F238E27FC236}">
                <a16:creationId xmlns:a16="http://schemas.microsoft.com/office/drawing/2014/main" id="{B700F3F5-B999-0F03-01C8-D681C5B03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530" y="4173920"/>
            <a:ext cx="1537648" cy="221376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EEBC59B-422F-DEC6-2CDB-6580740A88C9}"/>
              </a:ext>
            </a:extLst>
          </p:cNvPr>
          <p:cNvSpPr txBox="1"/>
          <p:nvPr/>
        </p:nvSpPr>
        <p:spPr>
          <a:xfrm>
            <a:off x="877528" y="6090481"/>
            <a:ext cx="251316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https://st.depositphotos.com/1552219/3107/i/600/depositphotos_31075487-stock-photo-thinking.jpg</a:t>
            </a:r>
          </a:p>
        </p:txBody>
      </p:sp>
    </p:spTree>
    <p:extLst>
      <p:ext uri="{BB962C8B-B14F-4D97-AF65-F5344CB8AC3E}">
        <p14:creationId xmlns:p14="http://schemas.microsoft.com/office/powerpoint/2010/main" val="4264306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5629 tema udes">
  <a:themeElements>
    <a:clrScheme name="Personalizado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D7AA89"/>
      </a:accent2>
      <a:accent3>
        <a:srgbClr val="A5A5A5"/>
      </a:accent3>
      <a:accent4>
        <a:srgbClr val="FFC000"/>
      </a:accent4>
      <a:accent5>
        <a:srgbClr val="5B9BD5"/>
      </a:accent5>
      <a:accent6>
        <a:srgbClr val="00479B"/>
      </a:accent6>
      <a:hlink>
        <a:srgbClr val="0563C1"/>
      </a:hlink>
      <a:folHlink>
        <a:srgbClr val="000F9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sin linea" id="{4A4C8FB0-598C-C143-B4BC-AB086D801909}" vid="{9780A9B5-80D2-D447-A69D-77E067145CB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B65F4F2EB67243B266006BC0B6D4B0" ma:contentTypeVersion="13" ma:contentTypeDescription="Create a new document." ma:contentTypeScope="" ma:versionID="66314be33d60d09d6da3035997efbc4a">
  <xsd:schema xmlns:xsd="http://www.w3.org/2001/XMLSchema" xmlns:xs="http://www.w3.org/2001/XMLSchema" xmlns:p="http://schemas.microsoft.com/office/2006/metadata/properties" xmlns:ns3="43522877-0e41-4ed7-ba55-dae7fb03d1f2" xmlns:ns4="72380b3c-7173-451a-b4ba-479d46bf640d" targetNamespace="http://schemas.microsoft.com/office/2006/metadata/properties" ma:root="true" ma:fieldsID="65b119bad72fd9d8805822d727cc7157" ns3:_="" ns4:_="">
    <xsd:import namespace="43522877-0e41-4ed7-ba55-dae7fb03d1f2"/>
    <xsd:import namespace="72380b3c-7173-451a-b4ba-479d46bf640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522877-0e41-4ed7-ba55-dae7fb03d1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380b3c-7173-451a-b4ba-479d46bf6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3522877-0e41-4ed7-ba55-dae7fb03d1f2" xsi:nil="true"/>
  </documentManagement>
</p:properties>
</file>

<file path=customXml/itemProps1.xml><?xml version="1.0" encoding="utf-8"?>
<ds:datastoreItem xmlns:ds="http://schemas.openxmlformats.org/officeDocument/2006/customXml" ds:itemID="{15120054-85C9-44F4-99F1-93E678A6B0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2011E8-2649-47E9-A3F6-BBEBE61118E0}">
  <ds:schemaRefs>
    <ds:schemaRef ds:uri="43522877-0e41-4ed7-ba55-dae7fb03d1f2"/>
    <ds:schemaRef ds:uri="72380b3c-7173-451a-b4ba-479d46bf640d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5FAEEB-2CF5-4AF1-BECE-4DFEE02D494D}">
  <ds:schemaRefs>
    <ds:schemaRef ds:uri="43522877-0e41-4ed7-ba55-dae7fb03d1f2"/>
    <ds:schemaRef ds:uri="http://schemas.microsoft.com/office/2006/metadata/properties"/>
    <ds:schemaRef ds:uri="http://www.w3.org/2000/xmlns/"/>
    <ds:schemaRef ds:uri="http://www.w3.org/2001/XMLSchema-instan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plantilla sin linea</Template>
  <TotalTime>10</TotalTime>
  <Words>3464</Words>
  <Application>Microsoft Office PowerPoint</Application>
  <PresentationFormat>Panorámica</PresentationFormat>
  <Paragraphs>339</Paragraphs>
  <Slides>33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Tahoma</vt:lpstr>
      <vt:lpstr>Times New Roman</vt:lpstr>
      <vt:lpstr>5629 tema udes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Angelica Vargas Abreo</dc:creator>
  <cp:lastModifiedBy>Nathalia Valentina Sandoval Basto</cp:lastModifiedBy>
  <cp:revision>167</cp:revision>
  <dcterms:created xsi:type="dcterms:W3CDTF">2022-09-15T21:25:35Z</dcterms:created>
  <dcterms:modified xsi:type="dcterms:W3CDTF">2024-02-29T20:24:03Z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0x010100D6B65F4F2EB67243B266006BC0B6D4B0</vt:lpwstr>
  </property>
</Properties>
</file>